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3"/>
  </p:notesMasterIdLst>
  <p:handoutMasterIdLst>
    <p:handoutMasterId r:id="rId24"/>
  </p:handoutMasterIdLst>
  <p:sldIdLst>
    <p:sldId id="547" r:id="rId2"/>
    <p:sldId id="550" r:id="rId3"/>
    <p:sldId id="558" r:id="rId4"/>
    <p:sldId id="681" r:id="rId5"/>
    <p:sldId id="682" r:id="rId6"/>
    <p:sldId id="684" r:id="rId7"/>
    <p:sldId id="693" r:id="rId8"/>
    <p:sldId id="683" r:id="rId9"/>
    <p:sldId id="685" r:id="rId10"/>
    <p:sldId id="686" r:id="rId11"/>
    <p:sldId id="663" r:id="rId12"/>
    <p:sldId id="687" r:id="rId13"/>
    <p:sldId id="664" r:id="rId14"/>
    <p:sldId id="631" r:id="rId15"/>
    <p:sldId id="694" r:id="rId16"/>
    <p:sldId id="695" r:id="rId17"/>
    <p:sldId id="562" r:id="rId18"/>
    <p:sldId id="554" r:id="rId19"/>
    <p:sldId id="696" r:id="rId20"/>
    <p:sldId id="552" r:id="rId21"/>
    <p:sldId id="553" r:id="rId2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99"/>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94660"/>
  </p:normalViewPr>
  <p:slideViewPr>
    <p:cSldViewPr>
      <p:cViewPr varScale="1">
        <p:scale>
          <a:sx n="85" d="100"/>
          <a:sy n="85" d="100"/>
        </p:scale>
        <p:origin x="444"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2020-11-14</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11/14/2020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Issues with member variables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9.pn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Issues with</a:t>
            </a:r>
            <a:br>
              <a:rPr lang="en-CA" dirty="0"/>
            </a:br>
            <a:r>
              <a:rPr lang="en-CA" dirty="0"/>
              <a:t>member variables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DAB8325F-9E9A-4D74-B8DA-EEAA32E292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298"/>
    </mc:Choice>
    <mc:Fallback>
      <p:transition spd="slow" advTm="1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Normalizing a rational number</a:t>
            </a:r>
          </a:p>
        </p:txBody>
      </p:sp>
      <p:sp>
        <p:nvSpPr>
          <p:cNvPr id="3" name="Content Placeholder 2"/>
          <p:cNvSpPr>
            <a:spLocks noGrp="1"/>
          </p:cNvSpPr>
          <p:nvPr>
            <p:ph idx="1"/>
          </p:nvPr>
        </p:nvSpPr>
        <p:spPr/>
        <p:txBody>
          <a:bodyPr/>
          <a:lstStyle/>
          <a:p>
            <a:r>
              <a:rPr lang="en-US" dirty="0"/>
              <a:t>We could write these two functions:</a:t>
            </a:r>
          </a:p>
          <a:p>
            <a:pPr marL="457200" lvl="1" indent="0">
              <a:buNone/>
            </a:pPr>
            <a:r>
              <a:rPr lang="en-US" dirty="0">
                <a:latin typeface="Consolas" panose="020B0609020204030204" pitchFamily="49" charset="0"/>
              </a:rPr>
              <a:t>Rational operator==( Rational &amp;p,</a:t>
            </a:r>
            <a:br>
              <a:rPr lang="en-US" dirty="0">
                <a:latin typeface="Consolas" panose="020B0609020204030204" pitchFamily="49" charset="0"/>
              </a:rPr>
            </a:br>
            <a:r>
              <a:rPr lang="en-US" dirty="0">
                <a:latin typeface="Consolas" panose="020B0609020204030204" pitchFamily="49" charset="0"/>
              </a:rPr>
              <a:t>                     Rational &amp;q ) {</a:t>
            </a:r>
            <a:br>
              <a:rPr lang="en-US" dirty="0">
                <a:latin typeface="Consolas" panose="020B0609020204030204" pitchFamily="49" charset="0"/>
              </a:rPr>
            </a:br>
            <a:r>
              <a:rPr lang="en-US" dirty="0">
                <a:latin typeface="Consolas" panose="020B0609020204030204" pitchFamily="49" charset="0"/>
              </a:rPr>
              <a:t>    normalize( p );</a:t>
            </a:r>
          </a:p>
          <a:p>
            <a:pPr marL="457200" lvl="1" indent="0">
              <a:buNone/>
            </a:pPr>
            <a:r>
              <a:rPr lang="en-US" dirty="0">
                <a:latin typeface="Consolas" panose="020B0609020204030204" pitchFamily="49" charset="0"/>
              </a:rPr>
              <a:t>    normalize( q );</a:t>
            </a:r>
            <a:br>
              <a:rPr lang="en-US" dirty="0">
                <a:latin typeface="Consolas" panose="020B0609020204030204" pitchFamily="49" charset="0"/>
              </a:rPr>
            </a:br>
            <a:endParaRPr lang="en-US" dirty="0">
              <a:latin typeface="Consolas" panose="020B0609020204030204" pitchFamily="49" charset="0"/>
            </a:endParaRPr>
          </a:p>
          <a:p>
            <a:pPr marL="457200" lvl="1" indent="0">
              <a:buNone/>
            </a:pPr>
            <a:r>
              <a:rPr lang="en-US" dirty="0">
                <a:latin typeface="Consolas" panose="020B0609020204030204" pitchFamily="49" charset="0"/>
              </a:rPr>
              <a:t>    return (</a:t>
            </a:r>
            <a:r>
              <a:rPr lang="en-US" dirty="0" err="1">
                <a:latin typeface="Consolas" panose="020B0609020204030204" pitchFamily="49" charset="0"/>
              </a:rPr>
              <a:t>p.numer</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p>
          <a:p>
            <a:pPr marL="457200" lvl="1" indent="0">
              <a:buNone/>
            </a:pPr>
            <a:r>
              <a:rPr lang="en-US" dirty="0">
                <a:latin typeface="Consolas" panose="020B0609020204030204" pitchFamily="49" charset="0"/>
              </a:rPr>
              <a:t>        &amp;&amp; (</a:t>
            </a:r>
            <a:r>
              <a:rPr lang="en-US" dirty="0" err="1">
                <a:latin typeface="Consolas" panose="020B0609020204030204" pitchFamily="49" charset="0"/>
              </a:rPr>
              <a:t>p.denom</a:t>
            </a:r>
            <a:r>
              <a:rPr lang="en-US" dirty="0">
                <a:latin typeface="Consolas" panose="020B0609020204030204" pitchFamily="49" charset="0"/>
              </a:rPr>
              <a:t>_ == </a:t>
            </a:r>
            <a:r>
              <a:rPr lang="en-US" dirty="0" err="1">
                <a:latin typeface="Consolas" panose="020B0609020204030204" pitchFamily="49" charset="0"/>
              </a:rPr>
              <a:t>q.denom</a:t>
            </a:r>
            <a:r>
              <a:rPr lang="en-US" dirty="0">
                <a:latin typeface="Consolas" panose="020B0609020204030204" pitchFamily="49" charset="0"/>
              </a:rPr>
              <a:t>_);</a:t>
            </a:r>
          </a:p>
          <a:p>
            <a:pPr marL="457200" lvl="1" indent="0">
              <a:buNone/>
            </a:pPr>
            <a:r>
              <a:rPr lang="en-US" dirty="0">
                <a:latin typeface="Consolas" panose="020B0609020204030204" pitchFamily="49" charset="0"/>
              </a:rPr>
              <a:t>}</a:t>
            </a:r>
          </a:p>
        </p:txBody>
      </p:sp>
      <p:sp>
        <p:nvSpPr>
          <p:cNvPr id="5" name="TextBox 4">
            <a:extLst>
              <a:ext uri="{FF2B5EF4-FFF2-40B4-BE49-F238E27FC236}">
                <a16:creationId xmlns:a16="http://schemas.microsoft.com/office/drawing/2014/main" id="{3DD5B380-DADA-4856-86C5-07553FB4D9B7}"/>
              </a:ext>
            </a:extLst>
          </p:cNvPr>
          <p:cNvSpPr txBox="1"/>
          <p:nvPr/>
        </p:nvSpPr>
        <p:spPr>
          <a:xfrm>
            <a:off x="4234576" y="2852936"/>
            <a:ext cx="4572874" cy="646331"/>
          </a:xfrm>
          <a:prstGeom prst="rect">
            <a:avLst/>
          </a:prstGeom>
          <a:noFill/>
        </p:spPr>
        <p:txBody>
          <a:bodyPr wrap="square">
            <a:spAutoFit/>
          </a:bodyPr>
          <a:lstStyle/>
          <a:p>
            <a:r>
              <a:rPr lang="en-US" dirty="0">
                <a:solidFill>
                  <a:srgbClr val="0070C0"/>
                </a:solidFill>
                <a:latin typeface="Georgia" panose="02040502050405020303" pitchFamily="18" charset="0"/>
              </a:rPr>
              <a:t>Again,</a:t>
            </a:r>
          </a:p>
          <a:p>
            <a:r>
              <a:rPr lang="en-US" dirty="0">
                <a:solidFill>
                  <a:srgbClr val="0070C0"/>
                </a:solidFill>
                <a:latin typeface="Georgia" panose="02040502050405020303" pitchFamily="18" charset="0"/>
              </a:rPr>
              <a:t>   we cannot declare </a:t>
            </a:r>
            <a:r>
              <a:rPr lang="en-US" dirty="0">
                <a:solidFill>
                  <a:srgbClr val="0070C0"/>
                </a:solidFill>
                <a:latin typeface="Consolas" panose="020B0609020204030204" pitchFamily="49" charset="0"/>
              </a:rPr>
              <a:t>p</a:t>
            </a:r>
            <a:r>
              <a:rPr lang="en-US" dirty="0">
                <a:solidFill>
                  <a:srgbClr val="0070C0"/>
                </a:solidFill>
                <a:latin typeface="Georgia" panose="02040502050405020303" pitchFamily="18" charset="0"/>
              </a:rPr>
              <a:t> or </a:t>
            </a:r>
            <a:r>
              <a:rPr lang="en-US" dirty="0">
                <a:solidFill>
                  <a:srgbClr val="0070C0"/>
                </a:solidFill>
                <a:latin typeface="Consolas" panose="020B0609020204030204" pitchFamily="49" charset="0"/>
              </a:rPr>
              <a:t>q</a:t>
            </a:r>
            <a:r>
              <a:rPr lang="en-US" dirty="0">
                <a:solidFill>
                  <a:srgbClr val="0070C0"/>
                </a:solidFill>
                <a:latin typeface="Georgia" panose="02040502050405020303" pitchFamily="18" charset="0"/>
              </a:rPr>
              <a:t> to be constant…</a:t>
            </a:r>
          </a:p>
        </p:txBody>
      </p:sp>
      <p:pic>
        <p:nvPicPr>
          <p:cNvPr id="8" name="Audio 7">
            <a:hlinkClick r:id="" action="ppaction://media"/>
            <a:extLst>
              <a:ext uri="{FF2B5EF4-FFF2-40B4-BE49-F238E27FC236}">
                <a16:creationId xmlns:a16="http://schemas.microsoft.com/office/drawing/2014/main" id="{02BB2417-3A86-4A67-94E9-D97185A25A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1604652"/>
      </p:ext>
    </p:extLst>
  </p:cSld>
  <p:clrMapOvr>
    <a:masterClrMapping/>
  </p:clrMapOvr>
  <mc:AlternateContent xmlns:mc="http://schemas.openxmlformats.org/markup-compatibility/2006" xmlns:p14="http://schemas.microsoft.com/office/powerpoint/2010/main">
    <mc:Choice Requires="p14">
      <p:transition spd="slow" p14:dur="2000" advTm="53285"/>
    </mc:Choice>
    <mc:Fallback xmlns="">
      <p:transition spd="slow" advTm="5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Normalizing a rational number</a:t>
            </a:r>
          </a:p>
        </p:txBody>
      </p:sp>
      <p:sp>
        <p:nvSpPr>
          <p:cNvPr id="3" name="Content Placeholder 2"/>
          <p:cNvSpPr>
            <a:spLocks noGrp="1"/>
          </p:cNvSpPr>
          <p:nvPr>
            <p:ph idx="1"/>
          </p:nvPr>
        </p:nvSpPr>
        <p:spPr/>
        <p:txBody>
          <a:bodyPr/>
          <a:lstStyle/>
          <a:p>
            <a:r>
              <a:rPr lang="en-US" dirty="0"/>
              <a:t>Now, more work is done work checking and normalizing the</a:t>
            </a:r>
            <a:br>
              <a:rPr lang="en-US" dirty="0"/>
            </a:br>
            <a:r>
              <a:rPr lang="en-US" dirty="0"/>
              <a:t>numerator and denominator than the actual operation</a:t>
            </a:r>
          </a:p>
          <a:p>
            <a:pPr lvl="1"/>
            <a:r>
              <a:rPr lang="en-US" dirty="0"/>
              <a:t>We cannot ever assume the rational arguments are normalized,</a:t>
            </a:r>
            <a:br>
              <a:rPr lang="en-US" dirty="0"/>
            </a:br>
            <a:r>
              <a:rPr lang="en-US" dirty="0"/>
              <a:t>because the user may change either member variable</a:t>
            </a:r>
          </a:p>
          <a:p>
            <a:pPr lvl="1"/>
            <a:endParaRPr lang="en-US" dirty="0"/>
          </a:p>
          <a:p>
            <a:r>
              <a:rPr lang="en-US" dirty="0"/>
              <a:t>If you are the only user of this class, no problem</a:t>
            </a:r>
          </a:p>
          <a:p>
            <a:pPr lvl="1"/>
            <a:r>
              <a:rPr lang="en-US" dirty="0"/>
              <a:t>In industry, however, your class will be used by:</a:t>
            </a:r>
          </a:p>
          <a:p>
            <a:pPr lvl="2"/>
            <a:r>
              <a:rPr lang="en-US" dirty="0"/>
              <a:t>Other employees or groups within the company</a:t>
            </a:r>
          </a:p>
          <a:p>
            <a:pPr lvl="2"/>
            <a:r>
              <a:rPr lang="en-US" dirty="0"/>
              <a:t>Clients and customers</a:t>
            </a:r>
          </a:p>
          <a:p>
            <a:pPr lvl="2"/>
            <a:r>
              <a:rPr lang="en-US" dirty="0"/>
              <a:t>The public in general</a:t>
            </a:r>
          </a:p>
          <a:p>
            <a:pPr lvl="2"/>
            <a:r>
              <a:rPr lang="en-US" dirty="0"/>
              <a:t>Whoever replaces you in your position</a:t>
            </a:r>
            <a:br>
              <a:rPr lang="en-US" dirty="0"/>
            </a:br>
            <a:r>
              <a:rPr lang="en-US" dirty="0"/>
              <a:t>	when you leave or are promoted</a:t>
            </a:r>
          </a:p>
        </p:txBody>
      </p:sp>
      <p:pic>
        <p:nvPicPr>
          <p:cNvPr id="4" name="Audio 3">
            <a:hlinkClick r:id="" action="ppaction://media"/>
            <a:extLst>
              <a:ext uri="{FF2B5EF4-FFF2-40B4-BE49-F238E27FC236}">
                <a16:creationId xmlns:a16="http://schemas.microsoft.com/office/drawing/2014/main" id="{5B022C95-6152-4D5E-A42D-D056A9D5D5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8732587"/>
      </p:ext>
    </p:extLst>
  </p:cSld>
  <p:clrMapOvr>
    <a:masterClrMapping/>
  </p:clrMapOvr>
  <mc:AlternateContent xmlns:mc="http://schemas.openxmlformats.org/markup-compatibility/2006" xmlns:p14="http://schemas.microsoft.com/office/powerpoint/2010/main">
    <mc:Choice Requires="p14">
      <p:transition spd="slow" p14:dur="2000" advTm="90608"/>
    </mc:Choice>
    <mc:Fallback xmlns="">
      <p:transition spd="slow" advTm="9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 with our Array class</a:t>
            </a:r>
          </a:p>
        </p:txBody>
      </p:sp>
      <p:sp>
        <p:nvSpPr>
          <p:cNvPr id="3" name="Content Placeholder 2"/>
          <p:cNvSpPr>
            <a:spLocks noGrp="1"/>
          </p:cNvSpPr>
          <p:nvPr>
            <p:ph idx="1"/>
          </p:nvPr>
        </p:nvSpPr>
        <p:spPr>
          <a:xfrm>
            <a:off x="457200" y="1600200"/>
            <a:ext cx="8686800" cy="4525963"/>
          </a:xfrm>
        </p:spPr>
        <p:txBody>
          <a:bodyPr/>
          <a:lstStyle/>
          <a:p>
            <a:r>
              <a:rPr lang="en-US" dirty="0"/>
              <a:t>Next, let us discuss the Array class:</a:t>
            </a:r>
          </a:p>
          <a:p>
            <a:pPr marL="857250" lvl="2" indent="0">
              <a:buNone/>
            </a:pPr>
            <a:r>
              <a:rPr lang="en-US" dirty="0">
                <a:latin typeface="Consolas" panose="020B0609020204030204" pitchFamily="49" charset="0"/>
              </a:rPr>
              <a:t>class Array {</a:t>
            </a:r>
          </a:p>
          <a:p>
            <a:pPr marL="857250" lvl="2" indent="0">
              <a:buNone/>
            </a:pPr>
            <a:r>
              <a:rPr lang="en-US" dirty="0">
                <a:latin typeface="Consolas" panose="020B0609020204030204" pitchFamily="49" charset="0"/>
              </a:rPr>
              <a:t>    double *array_;</a:t>
            </a:r>
          </a:p>
          <a:p>
            <a:pPr marL="857250" lvl="2"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capacity_;</a:t>
            </a:r>
          </a:p>
          <a:p>
            <a:pPr marL="857250" lvl="2" indent="0">
              <a:buNone/>
            </a:pPr>
            <a:r>
              <a:rPr lang="en-US" dirty="0">
                <a:latin typeface="Consolas" panose="020B0609020204030204" pitchFamily="49" charset="0"/>
              </a:rPr>
              <a:t>};</a:t>
            </a:r>
            <a:endParaRPr lang="en-US" dirty="0"/>
          </a:p>
          <a:p>
            <a:r>
              <a:rPr lang="en-US" dirty="0"/>
              <a:t>Here are all the problems:</a:t>
            </a:r>
          </a:p>
          <a:p>
            <a:pPr lvl="1"/>
            <a:r>
              <a:rPr lang="en-US" dirty="0"/>
              <a:t>The user may not even initialize an instance	</a:t>
            </a:r>
            <a:endParaRPr lang="en-US" dirty="0">
              <a:latin typeface="Consolas" panose="020B0609020204030204" pitchFamily="49" charset="0"/>
            </a:endParaRPr>
          </a:p>
          <a:p>
            <a:pPr lvl="2"/>
            <a:r>
              <a:rPr lang="en-US" dirty="0"/>
              <a:t>A wild pointer				</a:t>
            </a:r>
            <a:r>
              <a:rPr lang="en-US" dirty="0">
                <a:latin typeface="Consolas" panose="020B0609020204030204" pitchFamily="49" charset="0"/>
              </a:rPr>
              <a:t>Array data;</a:t>
            </a:r>
            <a:endParaRPr lang="en-US" dirty="0"/>
          </a:p>
          <a:p>
            <a:pPr lvl="1"/>
            <a:r>
              <a:rPr lang="en-US" dirty="0"/>
              <a:t>The user may initialize it with default values</a:t>
            </a:r>
          </a:p>
          <a:p>
            <a:pPr lvl="2"/>
            <a:r>
              <a:rPr lang="en-US" dirty="0"/>
              <a:t>A null pointer				</a:t>
            </a:r>
            <a:r>
              <a:rPr lang="en-US" dirty="0">
                <a:latin typeface="Consolas" panose="020B0609020204030204" pitchFamily="49" charset="0"/>
              </a:rPr>
              <a:t>Array data{};</a:t>
            </a:r>
            <a:endParaRPr lang="en-US" dirty="0"/>
          </a:p>
          <a:p>
            <a:pPr lvl="1"/>
            <a:r>
              <a:rPr lang="en-US" dirty="0"/>
              <a:t>The user may accidentally assign array a null pointer</a:t>
            </a:r>
          </a:p>
          <a:p>
            <a:pPr lvl="2"/>
            <a:r>
              <a:rPr lang="en-US" dirty="0"/>
              <a:t>A memory leak				</a:t>
            </a:r>
            <a:r>
              <a:rPr lang="en-US" dirty="0" err="1">
                <a:latin typeface="Consolas" panose="020B0609020204030204" pitchFamily="49" charset="0"/>
              </a:rPr>
              <a:t>data.array</a:t>
            </a:r>
            <a:r>
              <a:rPr lang="en-US" dirty="0">
                <a:latin typeface="Consolas" panose="020B0609020204030204" pitchFamily="49" charset="0"/>
              </a:rPr>
              <a:t>_ = </a:t>
            </a:r>
            <a:r>
              <a:rPr lang="en-US" dirty="0" err="1">
                <a:latin typeface="Consolas" panose="020B0609020204030204" pitchFamily="49" charset="0"/>
              </a:rPr>
              <a:t>nullptr</a:t>
            </a:r>
            <a:r>
              <a:rPr lang="en-US" dirty="0">
                <a:latin typeface="Consolas" panose="020B0609020204030204" pitchFamily="49" charset="0"/>
              </a:rPr>
              <a:t>;</a:t>
            </a:r>
          </a:p>
          <a:p>
            <a:pPr lvl="1"/>
            <a:r>
              <a:rPr lang="en-US" dirty="0"/>
              <a:t>The user may forget to call the clean-up function </a:t>
            </a:r>
          </a:p>
          <a:p>
            <a:pPr lvl="2"/>
            <a:r>
              <a:rPr lang="en-US" dirty="0"/>
              <a:t>A memory leak</a:t>
            </a:r>
          </a:p>
          <a:p>
            <a:pPr lvl="1"/>
            <a:r>
              <a:rPr lang="en-US" dirty="0"/>
              <a:t>The user may assign the wrong capacity</a:t>
            </a:r>
          </a:p>
        </p:txBody>
      </p:sp>
      <p:pic>
        <p:nvPicPr>
          <p:cNvPr id="4" name="Audio 3">
            <a:hlinkClick r:id="" action="ppaction://media"/>
            <a:extLst>
              <a:ext uri="{FF2B5EF4-FFF2-40B4-BE49-F238E27FC236}">
                <a16:creationId xmlns:a16="http://schemas.microsoft.com/office/drawing/2014/main" id="{A0F7DD4A-7BE0-4B96-8F4A-E4AEBCA6C9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1039272"/>
      </p:ext>
    </p:extLst>
  </p:cSld>
  <p:clrMapOvr>
    <a:masterClrMapping/>
  </p:clrMapOvr>
  <mc:AlternateContent xmlns:mc="http://schemas.openxmlformats.org/markup-compatibility/2006" xmlns:p14="http://schemas.microsoft.com/office/powerpoint/2010/main">
    <mc:Choice Requires="p14">
      <p:transition spd="slow" p14:dur="2000" advTm="117865"/>
    </mc:Choice>
    <mc:Fallback xmlns="">
      <p:transition spd="slow" advTm="11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 with our Array class</a:t>
            </a:r>
          </a:p>
        </p:txBody>
      </p:sp>
      <p:sp>
        <p:nvSpPr>
          <p:cNvPr id="3" name="Content Placeholder 2"/>
          <p:cNvSpPr>
            <a:spLocks noGrp="1"/>
          </p:cNvSpPr>
          <p:nvPr>
            <p:ph idx="1"/>
          </p:nvPr>
        </p:nvSpPr>
        <p:spPr/>
        <p:txBody>
          <a:bodyPr/>
          <a:lstStyle/>
          <a:p>
            <a:r>
              <a:rPr lang="en-US" dirty="0"/>
              <a:t>All these problems exist because:</a:t>
            </a:r>
          </a:p>
          <a:p>
            <a:pPr marL="857250" lvl="1" indent="-457200">
              <a:buFont typeface="+mj-lt"/>
              <a:buAutoNum type="arabicPeriod"/>
            </a:pPr>
            <a:r>
              <a:rPr lang="en-US" dirty="0"/>
              <a:t>The user is not required to follow any sequence of statements to initialize the instance of the class</a:t>
            </a:r>
          </a:p>
          <a:p>
            <a:pPr marL="857250" lvl="1" indent="-457200">
              <a:buFont typeface="+mj-lt"/>
              <a:buAutoNum type="arabicPeriod"/>
            </a:pPr>
            <a:r>
              <a:rPr lang="en-US" dirty="0"/>
              <a:t>At any time, the user can change any member variable to whatever they want, even if that change is accidental</a:t>
            </a:r>
          </a:p>
          <a:p>
            <a:pPr marL="857250" lvl="1" indent="-457200">
              <a:buFont typeface="+mj-lt"/>
              <a:buAutoNum type="arabicPeriod"/>
            </a:pPr>
            <a:r>
              <a:rPr lang="en-US" dirty="0"/>
              <a:t>An object assigned to a local variable may go out of scope</a:t>
            </a:r>
            <a:br>
              <a:rPr lang="en-US" dirty="0"/>
            </a:br>
            <a:r>
              <a:rPr lang="en-US" dirty="0"/>
              <a:t>	or the user may call delete on an object without properly cleaning any additional memory.</a:t>
            </a:r>
          </a:p>
          <a:p>
            <a:pPr marL="857250" lvl="1" indent="-457200"/>
            <a:endParaRPr lang="en-US" dirty="0"/>
          </a:p>
          <a:p>
            <a:pPr marL="457200" indent="-457200"/>
            <a:r>
              <a:rPr lang="en-US" dirty="0"/>
              <a:t>In C libraries, which offer no additional protections, many commercial libraries simply assumed you were not making any mistakes</a:t>
            </a:r>
          </a:p>
          <a:p>
            <a:pPr marL="857250" lvl="1" indent="-457200"/>
            <a:r>
              <a:rPr lang="en-US" dirty="0"/>
              <a:t>The assumption is the programmer is a veteran</a:t>
            </a:r>
          </a:p>
          <a:p>
            <a:pPr marL="857250" lvl="1" indent="-457200"/>
            <a:r>
              <a:rPr lang="en-US" dirty="0"/>
              <a:t>This made finding bugs much more difficult,</a:t>
            </a:r>
            <a:br>
              <a:rPr lang="en-US" dirty="0"/>
            </a:br>
            <a:r>
              <a:rPr lang="en-US" dirty="0"/>
              <a:t>		especially for new programmers</a:t>
            </a:r>
          </a:p>
        </p:txBody>
      </p:sp>
      <p:pic>
        <p:nvPicPr>
          <p:cNvPr id="8" name="Audio 7">
            <a:hlinkClick r:id="" action="ppaction://media"/>
            <a:extLst>
              <a:ext uri="{FF2B5EF4-FFF2-40B4-BE49-F238E27FC236}">
                <a16:creationId xmlns:a16="http://schemas.microsoft.com/office/drawing/2014/main" id="{48AC0604-1206-496F-8700-177119D303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4494110"/>
      </p:ext>
    </p:extLst>
  </p:cSld>
  <p:clrMapOvr>
    <a:masterClrMapping/>
  </p:clrMapOvr>
  <mc:AlternateContent xmlns:mc="http://schemas.openxmlformats.org/markup-compatibility/2006" xmlns:p14="http://schemas.microsoft.com/office/powerpoint/2010/main">
    <mc:Choice Requires="p14">
      <p:transition spd="slow" p14:dur="2000" advTm="86358"/>
    </mc:Choice>
    <mc:Fallback xmlns="">
      <p:transition spd="slow" advTm="8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Solution</a:t>
            </a:r>
          </a:p>
        </p:txBody>
      </p:sp>
      <p:sp>
        <p:nvSpPr>
          <p:cNvPr id="3" name="Content Placeholder 2"/>
          <p:cNvSpPr>
            <a:spLocks noGrp="1"/>
          </p:cNvSpPr>
          <p:nvPr>
            <p:ph idx="1"/>
          </p:nvPr>
        </p:nvSpPr>
        <p:spPr>
          <a:xfrm>
            <a:off x="457200" y="1600200"/>
            <a:ext cx="8686800" cy="4525963"/>
          </a:xfrm>
        </p:spPr>
        <p:txBody>
          <a:bodyPr/>
          <a:lstStyle/>
          <a:p>
            <a:r>
              <a:rPr lang="en-US" dirty="0"/>
              <a:t>To fix these problems, we must deal with the lifetime of the object,</a:t>
            </a:r>
            <a:br>
              <a:rPr lang="en-US" dirty="0"/>
            </a:br>
            <a:r>
              <a:rPr lang="en-US" dirty="0"/>
              <a:t>	from creation, while it is in existence, to its destruction</a:t>
            </a:r>
          </a:p>
          <a:p>
            <a:pPr marL="0" indent="0" algn="ctr">
              <a:buNone/>
            </a:pPr>
            <a:r>
              <a:rPr lang="en-US" b="1" dirty="0"/>
              <a:t>Creation </a:t>
            </a:r>
            <a:r>
              <a:rPr lang="en-US" dirty="0"/>
              <a:t>→</a:t>
            </a:r>
            <a:r>
              <a:rPr lang="en-US" b="1" dirty="0"/>
              <a:t> Existence </a:t>
            </a:r>
            <a:r>
              <a:rPr lang="en-US" dirty="0"/>
              <a:t>→</a:t>
            </a:r>
            <a:r>
              <a:rPr lang="en-US" b="1" dirty="0"/>
              <a:t> Destruction</a:t>
            </a:r>
          </a:p>
          <a:p>
            <a:r>
              <a:rPr lang="en-US" dirty="0"/>
              <a:t>This includes:</a:t>
            </a:r>
          </a:p>
          <a:p>
            <a:pPr lvl="1"/>
            <a:r>
              <a:rPr lang="en-US" dirty="0"/>
              <a:t>Correctly dealing with the initialization of the object</a:t>
            </a:r>
          </a:p>
          <a:p>
            <a:pPr lvl="1"/>
            <a:r>
              <a:rPr lang="en-US" dirty="0"/>
              <a:t>Allowing the user to access and manipulate the object without</a:t>
            </a:r>
            <a:br>
              <a:rPr lang="en-US" dirty="0"/>
            </a:br>
            <a:r>
              <a:rPr lang="en-US" dirty="0"/>
              <a:t>ever having the opportunity to accidentally:</a:t>
            </a:r>
            <a:br>
              <a:rPr lang="en-US" dirty="0"/>
            </a:br>
            <a:r>
              <a:rPr lang="en-US" dirty="0"/>
              <a:t>     corrupt data or leave the object in an inconsistent state</a:t>
            </a:r>
          </a:p>
          <a:p>
            <a:pPr lvl="2"/>
            <a:r>
              <a:rPr lang="en-US" dirty="0"/>
              <a:t>Not allowing the user to access member variable directly, ever</a:t>
            </a:r>
          </a:p>
          <a:p>
            <a:pPr lvl="1"/>
            <a:r>
              <a:rPr lang="en-US" dirty="0"/>
              <a:t>Correctly dealing with the clean-up or destruction of the object</a:t>
            </a:r>
          </a:p>
          <a:p>
            <a:pPr lvl="1"/>
            <a:endParaRPr lang="en-US" dirty="0"/>
          </a:p>
          <a:p>
            <a:r>
              <a:rPr lang="en-US" dirty="0"/>
              <a:t>In order to introduce the terminology:</a:t>
            </a:r>
          </a:p>
          <a:p>
            <a:pPr lvl="1"/>
            <a:r>
              <a:rPr lang="en-US" i="1" dirty="0"/>
              <a:t>Constructors </a:t>
            </a:r>
            <a:r>
              <a:rPr lang="en-US" dirty="0"/>
              <a:t>will deal with object initialization</a:t>
            </a:r>
          </a:p>
          <a:p>
            <a:pPr lvl="1"/>
            <a:r>
              <a:rPr lang="en-US" i="1" dirty="0"/>
              <a:t>Member functions </a:t>
            </a:r>
            <a:r>
              <a:rPr lang="en-US" dirty="0"/>
              <a:t>will deal with the accessing and manipulation</a:t>
            </a:r>
          </a:p>
          <a:p>
            <a:pPr lvl="1"/>
            <a:r>
              <a:rPr lang="en-US" i="1" dirty="0"/>
              <a:t>Destructors</a:t>
            </a:r>
            <a:r>
              <a:rPr lang="en-US" dirty="0"/>
              <a:t> will deal with the clean-up of objects </a:t>
            </a:r>
          </a:p>
        </p:txBody>
      </p:sp>
      <p:pic>
        <p:nvPicPr>
          <p:cNvPr id="5" name="Audio 4">
            <a:hlinkClick r:id="" action="ppaction://media"/>
            <a:extLst>
              <a:ext uri="{FF2B5EF4-FFF2-40B4-BE49-F238E27FC236}">
                <a16:creationId xmlns:a16="http://schemas.microsoft.com/office/drawing/2014/main" id="{604A0898-503F-4A9E-A9EA-78C01F9278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2949315"/>
      </p:ext>
    </p:extLst>
  </p:cSld>
  <p:clrMapOvr>
    <a:masterClrMapping/>
  </p:clrMapOvr>
  <mc:AlternateContent xmlns:mc="http://schemas.openxmlformats.org/markup-compatibility/2006" xmlns:p14="http://schemas.microsoft.com/office/powerpoint/2010/main">
    <mc:Choice Requires="p14">
      <p:transition spd="slow" p14:dur="2000" advTm="102355"/>
    </mc:Choice>
    <mc:Fallback xmlns="">
      <p:transition spd="slow" advTm="10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Encapsulation</a:t>
            </a:r>
          </a:p>
        </p:txBody>
      </p:sp>
      <p:sp>
        <p:nvSpPr>
          <p:cNvPr id="3" name="Content Placeholder 2"/>
          <p:cNvSpPr>
            <a:spLocks noGrp="1"/>
          </p:cNvSpPr>
          <p:nvPr>
            <p:ph idx="1"/>
          </p:nvPr>
        </p:nvSpPr>
        <p:spPr>
          <a:xfrm>
            <a:off x="457200" y="1600200"/>
            <a:ext cx="8686800" cy="4525963"/>
          </a:xfrm>
        </p:spPr>
        <p:txBody>
          <a:bodyPr/>
          <a:lstStyle/>
          <a:p>
            <a:r>
              <a:rPr lang="en-US" dirty="0"/>
              <a:t>This process of protecting data from the user is called </a:t>
            </a:r>
            <a:r>
              <a:rPr lang="en-US" i="1" dirty="0"/>
              <a:t>encapsulation</a:t>
            </a:r>
          </a:p>
          <a:p>
            <a:pPr lvl="1"/>
            <a:r>
              <a:rPr lang="en-US" dirty="0"/>
              <a:t>A biological cell has a cell membrane that </a:t>
            </a:r>
            <a:r>
              <a:rPr lang="en-US" i="1" dirty="0"/>
              <a:t>encapsulates</a:t>
            </a:r>
            <a:r>
              <a:rPr lang="en-US" dirty="0"/>
              <a:t> the cell</a:t>
            </a:r>
          </a:p>
          <a:p>
            <a:pPr lvl="1"/>
            <a:r>
              <a:rPr lang="en-US" dirty="0"/>
              <a:t>All information, including mitochondria, </a:t>
            </a:r>
            <a:r>
              <a:rPr lang="en-US" cap="small" dirty="0" err="1"/>
              <a:t>dna</a:t>
            </a:r>
            <a:r>
              <a:rPr lang="en-US" dirty="0"/>
              <a:t> and other proteins</a:t>
            </a:r>
            <a:br>
              <a:rPr lang="en-US" dirty="0"/>
            </a:br>
            <a:r>
              <a:rPr lang="en-US" dirty="0"/>
              <a:t>		are protected inside the cell</a:t>
            </a:r>
          </a:p>
          <a:p>
            <a:pPr lvl="2"/>
            <a:r>
              <a:rPr lang="en-US" cap="small" dirty="0" err="1"/>
              <a:t>dna</a:t>
            </a:r>
            <a:r>
              <a:rPr lang="en-US" dirty="0"/>
              <a:t> is actually protected inside the nucleus: a cell within the cell</a:t>
            </a:r>
          </a:p>
          <a:p>
            <a:pPr lvl="1"/>
            <a:r>
              <a:rPr lang="en-US" dirty="0"/>
              <a:t>The membrane prevents anything other than what is required to</a:t>
            </a:r>
            <a:br>
              <a:rPr lang="en-US" dirty="0"/>
            </a:br>
            <a:r>
              <a:rPr lang="en-US" dirty="0"/>
              <a:t>enter the cell</a:t>
            </a:r>
          </a:p>
          <a:p>
            <a:pPr lvl="2"/>
            <a:r>
              <a:rPr lang="en-US" dirty="0"/>
              <a:t>The membrane blocks ions and larger molecules</a:t>
            </a:r>
          </a:p>
          <a:p>
            <a:pPr lvl="2"/>
            <a:r>
              <a:rPr lang="en-US" dirty="0"/>
              <a:t>There are </a:t>
            </a:r>
            <a:r>
              <a:rPr lang="en-US" i="1" dirty="0"/>
              <a:t>transport proteins</a:t>
            </a:r>
            <a:r>
              <a:rPr lang="en-US" dirty="0"/>
              <a:t> on the membrane surface that</a:t>
            </a:r>
            <a:br>
              <a:rPr lang="en-US" dirty="0"/>
            </a:br>
            <a:r>
              <a:rPr lang="en-US" dirty="0"/>
              <a:t>facilitate the transfer of specific molecules like glucose  </a:t>
            </a:r>
          </a:p>
        </p:txBody>
      </p:sp>
      <p:pic>
        <p:nvPicPr>
          <p:cNvPr id="1026" name="Picture 2" descr="A picture of a white blood cell taken with an electron microscope">
            <a:extLst>
              <a:ext uri="{FF2B5EF4-FFF2-40B4-BE49-F238E27FC236}">
                <a16:creationId xmlns:a16="http://schemas.microsoft.com/office/drawing/2014/main" id="{A078DCD4-9F21-4031-BDFD-E6BB5F0B2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013176"/>
            <a:ext cx="30480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E1868DFB-23B7-4F2B-B2EA-4B04485CF18F}"/>
              </a:ext>
            </a:extLst>
          </p:cNvPr>
          <p:cNvCxnSpPr>
            <a:cxnSpLocks/>
          </p:cNvCxnSpPr>
          <p:nvPr/>
        </p:nvCxnSpPr>
        <p:spPr>
          <a:xfrm>
            <a:off x="3995936" y="5026328"/>
            <a:ext cx="293605" cy="26251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B48812A-ED15-4966-89C0-36A286EBD1E8}"/>
              </a:ext>
            </a:extLst>
          </p:cNvPr>
          <p:cNvSpPr/>
          <p:nvPr/>
        </p:nvSpPr>
        <p:spPr>
          <a:xfrm>
            <a:off x="4067944" y="5058332"/>
            <a:ext cx="1512168" cy="16289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76A0B44-6686-40FB-BD5A-838972F98A3F}"/>
              </a:ext>
            </a:extLst>
          </p:cNvPr>
          <p:cNvCxnSpPr>
            <a:cxnSpLocks/>
          </p:cNvCxnSpPr>
          <p:nvPr/>
        </p:nvCxnSpPr>
        <p:spPr>
          <a:xfrm flipH="1">
            <a:off x="5594277" y="5757902"/>
            <a:ext cx="551042" cy="4695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DEF570D-5F02-4F56-9324-6894051357F0}"/>
              </a:ext>
            </a:extLst>
          </p:cNvPr>
          <p:cNvCxnSpPr>
            <a:cxnSpLocks/>
          </p:cNvCxnSpPr>
          <p:nvPr/>
        </p:nvCxnSpPr>
        <p:spPr>
          <a:xfrm flipV="1">
            <a:off x="3579643" y="6106096"/>
            <a:ext cx="529971" cy="15307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7C8200-A04D-45D7-8054-30D8AFEA8B72}"/>
              </a:ext>
            </a:extLst>
          </p:cNvPr>
          <p:cNvCxnSpPr/>
          <p:nvPr/>
        </p:nvCxnSpPr>
        <p:spPr>
          <a:xfrm>
            <a:off x="3635896" y="5356075"/>
            <a:ext cx="792088" cy="360040"/>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B075231-2CD6-4E5C-B03C-C93067E3C9FE}"/>
              </a:ext>
            </a:extLst>
          </p:cNvPr>
          <p:cNvCxnSpPr>
            <a:cxnSpLocks/>
          </p:cNvCxnSpPr>
          <p:nvPr/>
        </p:nvCxnSpPr>
        <p:spPr>
          <a:xfrm flipV="1">
            <a:off x="5148254" y="5257800"/>
            <a:ext cx="575874" cy="252751"/>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71A5858-1F49-45E7-ABFC-FD769D4FB804}"/>
              </a:ext>
            </a:extLst>
          </p:cNvPr>
          <p:cNvCxnSpPr>
            <a:cxnSpLocks/>
          </p:cNvCxnSpPr>
          <p:nvPr/>
        </p:nvCxnSpPr>
        <p:spPr>
          <a:xfrm>
            <a:off x="5217881" y="6310665"/>
            <a:ext cx="346465" cy="316616"/>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48A43A5-8860-478F-A7D8-0E4FEA2F5A9F}"/>
              </a:ext>
            </a:extLst>
          </p:cNvPr>
          <p:cNvSpPr txBox="1"/>
          <p:nvPr/>
        </p:nvSpPr>
        <p:spPr>
          <a:xfrm rot="16200000">
            <a:off x="6903590" y="3765835"/>
            <a:ext cx="3959547" cy="307777"/>
          </a:xfrm>
          <a:prstGeom prst="rect">
            <a:avLst/>
          </a:prstGeom>
          <a:noFill/>
        </p:spPr>
        <p:txBody>
          <a:bodyPr wrap="square">
            <a:spAutoFit/>
          </a:bodyPr>
          <a:lstStyle/>
          <a:p>
            <a:r>
              <a:rPr lang="en-US" sz="1400" dirty="0">
                <a:solidFill>
                  <a:schemeClr val="bg1">
                    <a:lumMod val="50000"/>
                  </a:schemeClr>
                </a:solidFill>
              </a:rPr>
              <a:t>https://www.bbc.co.uk/bitesize/guides/zg9mk2p/</a:t>
            </a:r>
          </a:p>
        </p:txBody>
      </p:sp>
      <p:pic>
        <p:nvPicPr>
          <p:cNvPr id="8" name="Audio 7">
            <a:hlinkClick r:id="" action="ppaction://media"/>
            <a:extLst>
              <a:ext uri="{FF2B5EF4-FFF2-40B4-BE49-F238E27FC236}">
                <a16:creationId xmlns:a16="http://schemas.microsoft.com/office/drawing/2014/main" id="{ED612036-D7D3-4CE2-A121-48DADBC0F5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792306"/>
      </p:ext>
    </p:extLst>
  </p:cSld>
  <p:clrMapOvr>
    <a:masterClrMapping/>
  </p:clrMapOvr>
  <mc:AlternateContent xmlns:mc="http://schemas.openxmlformats.org/markup-compatibility/2006">
    <mc:Choice xmlns:p14="http://schemas.microsoft.com/office/powerpoint/2010/main" Requires="p14">
      <p:transition spd="slow" p14:dur="2000" advTm="68860"/>
    </mc:Choice>
    <mc:Fallback>
      <p:transition spd="slow" advTm="6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7"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Encapsulation is not security</a:t>
            </a:r>
          </a:p>
        </p:txBody>
      </p:sp>
      <p:sp>
        <p:nvSpPr>
          <p:cNvPr id="3" name="Content Placeholder 2"/>
          <p:cNvSpPr>
            <a:spLocks noGrp="1"/>
          </p:cNvSpPr>
          <p:nvPr>
            <p:ph idx="1"/>
          </p:nvPr>
        </p:nvSpPr>
        <p:spPr>
          <a:xfrm>
            <a:off x="457200" y="1600200"/>
            <a:ext cx="8686800" cy="4525963"/>
          </a:xfrm>
        </p:spPr>
        <p:txBody>
          <a:bodyPr/>
          <a:lstStyle/>
          <a:p>
            <a:r>
              <a:rPr lang="en-US" dirty="0"/>
              <a:t>One word of warning:</a:t>
            </a:r>
          </a:p>
          <a:p>
            <a:pPr lvl="1"/>
            <a:r>
              <a:rPr lang="en-US" dirty="0"/>
              <a:t>Encapsulation in C++ is not security</a:t>
            </a:r>
          </a:p>
          <a:p>
            <a:pPr lvl="1"/>
            <a:r>
              <a:rPr lang="en-US" dirty="0"/>
              <a:t>Even if you use all the tools we will introduce,</a:t>
            </a:r>
            <a:br>
              <a:rPr lang="en-US" dirty="0"/>
            </a:br>
            <a:r>
              <a:rPr lang="en-US" dirty="0"/>
              <a:t>		I can, with one line of code, break that encapsulation</a:t>
            </a:r>
          </a:p>
          <a:p>
            <a:pPr lvl="2"/>
            <a:r>
              <a:rPr lang="en-US" dirty="0"/>
              <a:t>Such breaking of encapsulation requires a very deliberate</a:t>
            </a:r>
            <a:br>
              <a:rPr lang="en-US" dirty="0"/>
            </a:br>
            <a:r>
              <a:rPr lang="en-US" dirty="0"/>
              <a:t>		statement in C++ that is normally never used</a:t>
            </a:r>
          </a:p>
        </p:txBody>
      </p:sp>
      <p:pic>
        <p:nvPicPr>
          <p:cNvPr id="2050" name="Picture 2">
            <a:extLst>
              <a:ext uri="{FF2B5EF4-FFF2-40B4-BE49-F238E27FC236}">
                <a16:creationId xmlns:a16="http://schemas.microsoft.com/office/drawing/2014/main" id="{D7B4D2A3-50CD-431E-B6A2-3F9801200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3711798"/>
            <a:ext cx="4280851" cy="286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CE93C2-1DC0-43DF-A38F-E83C417FC1F7}"/>
              </a:ext>
            </a:extLst>
          </p:cNvPr>
          <p:cNvPicPr>
            <a:picLocks noChangeAspect="1"/>
          </p:cNvPicPr>
          <p:nvPr/>
        </p:nvPicPr>
        <p:blipFill>
          <a:blip r:embed="rId6"/>
          <a:stretch>
            <a:fillRect/>
          </a:stretch>
        </p:blipFill>
        <p:spPr>
          <a:xfrm>
            <a:off x="2490774" y="4040160"/>
            <a:ext cx="4169458" cy="2218234"/>
          </a:xfrm>
          <a:prstGeom prst="rect">
            <a:avLst/>
          </a:prstGeom>
        </p:spPr>
      </p:pic>
      <p:sp>
        <p:nvSpPr>
          <p:cNvPr id="13" name="Freeform: Shape 12">
            <a:extLst>
              <a:ext uri="{FF2B5EF4-FFF2-40B4-BE49-F238E27FC236}">
                <a16:creationId xmlns:a16="http://schemas.microsoft.com/office/drawing/2014/main" id="{F42139C6-C204-489E-8FAC-37033E4EDAF5}"/>
              </a:ext>
            </a:extLst>
          </p:cNvPr>
          <p:cNvSpPr/>
          <p:nvPr/>
        </p:nvSpPr>
        <p:spPr>
          <a:xfrm>
            <a:off x="4126072" y="5148263"/>
            <a:ext cx="135732" cy="240506"/>
          </a:xfrm>
          <a:custGeom>
            <a:avLst/>
            <a:gdLst>
              <a:gd name="connsiteX0" fmla="*/ 0 w 135732"/>
              <a:gd name="connsiteY0" fmla="*/ 223837 h 240506"/>
              <a:gd name="connsiteX1" fmla="*/ 2382 w 135732"/>
              <a:gd name="connsiteY1" fmla="*/ 0 h 240506"/>
              <a:gd name="connsiteX2" fmla="*/ 135732 w 135732"/>
              <a:gd name="connsiteY2" fmla="*/ 14287 h 240506"/>
              <a:gd name="connsiteX3" fmla="*/ 126207 w 135732"/>
              <a:gd name="connsiteY3" fmla="*/ 240506 h 240506"/>
              <a:gd name="connsiteX4" fmla="*/ 0 w 135732"/>
              <a:gd name="connsiteY4" fmla="*/ 223837 h 24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240506">
                <a:moveTo>
                  <a:pt x="0" y="223837"/>
                </a:moveTo>
                <a:lnTo>
                  <a:pt x="2382" y="0"/>
                </a:lnTo>
                <a:lnTo>
                  <a:pt x="135732" y="14287"/>
                </a:lnTo>
                <a:lnTo>
                  <a:pt x="126207" y="240506"/>
                </a:lnTo>
                <a:lnTo>
                  <a:pt x="0" y="2238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72C6C77-44E9-455C-BAEB-33DA1B30D5D4}"/>
              </a:ext>
            </a:extLst>
          </p:cNvPr>
          <p:cNvSpPr/>
          <p:nvPr/>
        </p:nvSpPr>
        <p:spPr>
          <a:xfrm>
            <a:off x="4027373" y="5145883"/>
            <a:ext cx="102394" cy="266700"/>
          </a:xfrm>
          <a:custGeom>
            <a:avLst/>
            <a:gdLst>
              <a:gd name="connsiteX0" fmla="*/ 0 w 135732"/>
              <a:gd name="connsiteY0" fmla="*/ 223837 h 240506"/>
              <a:gd name="connsiteX1" fmla="*/ 2382 w 135732"/>
              <a:gd name="connsiteY1" fmla="*/ 0 h 240506"/>
              <a:gd name="connsiteX2" fmla="*/ 135732 w 135732"/>
              <a:gd name="connsiteY2" fmla="*/ 14287 h 240506"/>
              <a:gd name="connsiteX3" fmla="*/ 126207 w 135732"/>
              <a:gd name="connsiteY3" fmla="*/ 240506 h 240506"/>
              <a:gd name="connsiteX4" fmla="*/ 0 w 135732"/>
              <a:gd name="connsiteY4" fmla="*/ 223837 h 240506"/>
              <a:gd name="connsiteX0" fmla="*/ 0 w 135732"/>
              <a:gd name="connsiteY0" fmla="*/ 223837 h 240506"/>
              <a:gd name="connsiteX1" fmla="*/ 2382 w 135732"/>
              <a:gd name="connsiteY1" fmla="*/ 0 h 240506"/>
              <a:gd name="connsiteX2" fmla="*/ 135732 w 135732"/>
              <a:gd name="connsiteY2" fmla="*/ 14287 h 240506"/>
              <a:gd name="connsiteX3" fmla="*/ 126207 w 135732"/>
              <a:gd name="connsiteY3" fmla="*/ 240506 h 240506"/>
              <a:gd name="connsiteX4" fmla="*/ 0 w 135732"/>
              <a:gd name="connsiteY4" fmla="*/ 223837 h 240506"/>
              <a:gd name="connsiteX0" fmla="*/ 0 w 140494"/>
              <a:gd name="connsiteY0" fmla="*/ 290512 h 290512"/>
              <a:gd name="connsiteX1" fmla="*/ 7144 w 140494"/>
              <a:gd name="connsiteY1" fmla="*/ 0 h 290512"/>
              <a:gd name="connsiteX2" fmla="*/ 140494 w 140494"/>
              <a:gd name="connsiteY2" fmla="*/ 14287 h 290512"/>
              <a:gd name="connsiteX3" fmla="*/ 130969 w 140494"/>
              <a:gd name="connsiteY3" fmla="*/ 240506 h 290512"/>
              <a:gd name="connsiteX4" fmla="*/ 0 w 140494"/>
              <a:gd name="connsiteY4" fmla="*/ 290512 h 290512"/>
              <a:gd name="connsiteX0" fmla="*/ 0 w 140494"/>
              <a:gd name="connsiteY0" fmla="*/ 276225 h 276225"/>
              <a:gd name="connsiteX1" fmla="*/ 2381 w 140494"/>
              <a:gd name="connsiteY1" fmla="*/ 52388 h 276225"/>
              <a:gd name="connsiteX2" fmla="*/ 140494 w 140494"/>
              <a:gd name="connsiteY2" fmla="*/ 0 h 276225"/>
              <a:gd name="connsiteX3" fmla="*/ 130969 w 140494"/>
              <a:gd name="connsiteY3" fmla="*/ 226219 h 276225"/>
              <a:gd name="connsiteX4" fmla="*/ 0 w 140494"/>
              <a:gd name="connsiteY4" fmla="*/ 276225 h 276225"/>
              <a:gd name="connsiteX0" fmla="*/ 0 w 140494"/>
              <a:gd name="connsiteY0" fmla="*/ 276225 h 276225"/>
              <a:gd name="connsiteX1" fmla="*/ 40481 w 140494"/>
              <a:gd name="connsiteY1" fmla="*/ 50007 h 276225"/>
              <a:gd name="connsiteX2" fmla="*/ 140494 w 140494"/>
              <a:gd name="connsiteY2" fmla="*/ 0 h 276225"/>
              <a:gd name="connsiteX3" fmla="*/ 130969 w 140494"/>
              <a:gd name="connsiteY3" fmla="*/ 226219 h 276225"/>
              <a:gd name="connsiteX4" fmla="*/ 0 w 140494"/>
              <a:gd name="connsiteY4" fmla="*/ 276225 h 276225"/>
              <a:gd name="connsiteX0" fmla="*/ 0 w 102394"/>
              <a:gd name="connsiteY0" fmla="*/ 259557 h 259557"/>
              <a:gd name="connsiteX1" fmla="*/ 2381 w 102394"/>
              <a:gd name="connsiteY1" fmla="*/ 50007 h 259557"/>
              <a:gd name="connsiteX2" fmla="*/ 102394 w 102394"/>
              <a:gd name="connsiteY2" fmla="*/ 0 h 259557"/>
              <a:gd name="connsiteX3" fmla="*/ 92869 w 102394"/>
              <a:gd name="connsiteY3" fmla="*/ 226219 h 259557"/>
              <a:gd name="connsiteX4" fmla="*/ 0 w 102394"/>
              <a:gd name="connsiteY4" fmla="*/ 259557 h 259557"/>
              <a:gd name="connsiteX0" fmla="*/ 0 w 102394"/>
              <a:gd name="connsiteY0" fmla="*/ 266700 h 266700"/>
              <a:gd name="connsiteX1" fmla="*/ 2381 w 102394"/>
              <a:gd name="connsiteY1" fmla="*/ 50007 h 266700"/>
              <a:gd name="connsiteX2" fmla="*/ 102394 w 102394"/>
              <a:gd name="connsiteY2" fmla="*/ 0 h 266700"/>
              <a:gd name="connsiteX3" fmla="*/ 92869 w 102394"/>
              <a:gd name="connsiteY3" fmla="*/ 226219 h 266700"/>
              <a:gd name="connsiteX4" fmla="*/ 0 w 102394"/>
              <a:gd name="connsiteY4" fmla="*/ 26670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266700">
                <a:moveTo>
                  <a:pt x="0" y="266700"/>
                </a:moveTo>
                <a:cubicBezTo>
                  <a:pt x="794" y="192088"/>
                  <a:pt x="1587" y="124619"/>
                  <a:pt x="2381" y="50007"/>
                </a:cubicBezTo>
                <a:lnTo>
                  <a:pt x="102394" y="0"/>
                </a:lnTo>
                <a:lnTo>
                  <a:pt x="92869" y="226219"/>
                </a:lnTo>
                <a:lnTo>
                  <a:pt x="0" y="266700"/>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4B4712F8-45C0-4F93-B894-AE5B0A848298}"/>
              </a:ext>
            </a:extLst>
          </p:cNvPr>
          <p:cNvCxnSpPr>
            <a:stCxn id="19" idx="0"/>
            <a:endCxn id="19" idx="1"/>
          </p:cNvCxnSpPr>
          <p:nvPr/>
        </p:nvCxnSpPr>
        <p:spPr>
          <a:xfrm flipV="1">
            <a:off x="4027373" y="5195890"/>
            <a:ext cx="2381" cy="216693"/>
          </a:xfrm>
          <a:prstGeom prst="line">
            <a:avLst/>
          </a:prstGeom>
          <a:ln>
            <a:solidFill>
              <a:srgbClr val="FFCC66"/>
            </a:solidFill>
          </a:ln>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8B1B7DC8-2CD7-4553-A7C9-9279677957B6}"/>
              </a:ext>
            </a:extLst>
          </p:cNvPr>
          <p:cNvCxnSpPr>
            <a:cxnSpLocks/>
            <a:stCxn id="13" idx="1"/>
            <a:endCxn id="19" idx="1"/>
          </p:cNvCxnSpPr>
          <p:nvPr/>
        </p:nvCxnSpPr>
        <p:spPr>
          <a:xfrm flipH="1">
            <a:off x="4029754" y="5148263"/>
            <a:ext cx="98700" cy="47627"/>
          </a:xfrm>
          <a:prstGeom prst="line">
            <a:avLst/>
          </a:prstGeom>
          <a:ln>
            <a:solidFill>
              <a:srgbClr val="FFCC66"/>
            </a:solidFill>
          </a:ln>
        </p:spPr>
        <p:style>
          <a:lnRef idx="1">
            <a:schemeClr val="accent6"/>
          </a:lnRef>
          <a:fillRef idx="0">
            <a:schemeClr val="accent6"/>
          </a:fillRef>
          <a:effectRef idx="0">
            <a:schemeClr val="accent6"/>
          </a:effectRef>
          <a:fontRef idx="minor">
            <a:schemeClr val="tx1"/>
          </a:fontRef>
        </p:style>
      </p:cxnSp>
      <p:pic>
        <p:nvPicPr>
          <p:cNvPr id="25" name="Audio 24">
            <a:hlinkClick r:id="" action="ppaction://media"/>
            <a:extLst>
              <a:ext uri="{FF2B5EF4-FFF2-40B4-BE49-F238E27FC236}">
                <a16:creationId xmlns:a16="http://schemas.microsoft.com/office/drawing/2014/main" id="{60113328-A598-4D73-B23C-4E915BABD0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22806559"/>
      </p:ext>
    </p:extLst>
  </p:cSld>
  <p:clrMapOvr>
    <a:masterClrMapping/>
  </p:clrMapOvr>
  <mc:AlternateContent xmlns:mc="http://schemas.openxmlformats.org/markup-compatibility/2006" xmlns:p14="http://schemas.microsoft.com/office/powerpoint/2010/main">
    <mc:Choice Requires="p14">
      <p:transition spd="slow" p14:dur="2000" advTm="64768"/>
    </mc:Choice>
    <mc:Fallback xmlns="">
      <p:transition spd="slow" advTm="6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25"/>
                </p:tgtEl>
              </p:cMediaNode>
            </p:audio>
          </p:childTnLst>
        </p:cTn>
      </p:par>
    </p:tnLst>
    <p:bldLst>
      <p:bldP spid="13"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Are aware of the issues with users being able to access and manipulate member variables</a:t>
            </a:r>
          </a:p>
          <a:p>
            <a:pPr lvl="1"/>
            <a:r>
              <a:rPr lang="en-US" dirty="0"/>
              <a:t>Understand to fix this problem,</a:t>
            </a:r>
            <a:br>
              <a:rPr lang="en-US" dirty="0"/>
            </a:br>
            <a:r>
              <a:rPr lang="en-US" dirty="0"/>
              <a:t>		we cannot allow the user to access member variables</a:t>
            </a:r>
            <a:endParaRPr lang="en-CA" dirty="0"/>
          </a:p>
          <a:p>
            <a:pPr lvl="1"/>
            <a:r>
              <a:rPr lang="en-US" dirty="0"/>
              <a:t>Know there are three aspects of an objects lifetime that we must secure for the user:</a:t>
            </a:r>
          </a:p>
          <a:p>
            <a:pPr lvl="2"/>
            <a:r>
              <a:rPr lang="en-US" dirty="0"/>
              <a:t>The object’s creation</a:t>
            </a:r>
          </a:p>
          <a:p>
            <a:pPr lvl="2"/>
            <a:r>
              <a:rPr lang="en-US" dirty="0"/>
              <a:t>The accessing and manipulation of objects by the user</a:t>
            </a:r>
          </a:p>
          <a:p>
            <a:pPr lvl="2"/>
            <a:r>
              <a:rPr lang="en-US" dirty="0"/>
              <a:t>The object’s destruction</a:t>
            </a:r>
          </a:p>
          <a:p>
            <a:pPr lvl="1"/>
            <a:r>
              <a:rPr lang="en-US" dirty="0"/>
              <a:t>Are aware that this will be performed encapsulation through</a:t>
            </a:r>
            <a:endParaRPr lang="en-US" i="1" dirty="0"/>
          </a:p>
          <a:p>
            <a:pPr lvl="2"/>
            <a:r>
              <a:rPr lang="en-US" dirty="0"/>
              <a:t>Constructors</a:t>
            </a:r>
          </a:p>
          <a:p>
            <a:pPr lvl="2"/>
            <a:r>
              <a:rPr lang="en-US" dirty="0"/>
              <a:t>Member functions</a:t>
            </a:r>
          </a:p>
          <a:p>
            <a:pPr lvl="2"/>
            <a:r>
              <a:rPr lang="en-US" dirty="0"/>
              <a:t>Destructors</a:t>
            </a:r>
          </a:p>
          <a:p>
            <a:pPr lvl="1"/>
            <a:endParaRPr lang="en-CA" dirty="0"/>
          </a:p>
          <a:p>
            <a:pPr lvl="1"/>
            <a:endParaRPr lang="en-CA" dirty="0"/>
          </a:p>
          <a:p>
            <a:pPr lvl="1"/>
            <a:endParaRPr lang="en-CA" dirty="0"/>
          </a:p>
        </p:txBody>
      </p:sp>
      <p:pic>
        <p:nvPicPr>
          <p:cNvPr id="4" name="Audio 3">
            <a:hlinkClick r:id="" action="ppaction://media"/>
            <a:extLst>
              <a:ext uri="{FF2B5EF4-FFF2-40B4-BE49-F238E27FC236}">
                <a16:creationId xmlns:a16="http://schemas.microsoft.com/office/drawing/2014/main" id="{F51CD7ED-7ADC-4D53-B299-3F93992E78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3935"/>
    </mc:Choice>
    <mc:Fallback>
      <p:transition spd="slow" advTm="4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a:t>
            </a:r>
            <a:r>
              <a:rPr lang="en-CA" sz="1700" dirty="0"/>
              <a:t>https://en.wikipedia.org/wiki/Encapsulation_(computer_programming)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Acknowledgements</a:t>
            </a:r>
          </a:p>
        </p:txBody>
      </p:sp>
      <p:sp>
        <p:nvSpPr>
          <p:cNvPr id="3" name="Content Placeholder 2"/>
          <p:cNvSpPr>
            <a:spLocks noGrp="1"/>
          </p:cNvSpPr>
          <p:nvPr>
            <p:ph idx="1"/>
          </p:nvPr>
        </p:nvSpPr>
        <p:spPr/>
        <p:txBody>
          <a:bodyPr>
            <a:normAutofit/>
          </a:bodyPr>
          <a:lstStyle/>
          <a:p>
            <a:pPr marL="0" indent="0">
              <a:buNone/>
            </a:pPr>
            <a:r>
              <a:rPr lang="en-CA" sz="1800" dirty="0"/>
              <a:t>Reiner Vergara De Leon for noting the original video was missing sound in some slides.</a:t>
            </a:r>
            <a:endParaRPr lang="en-CA" sz="1700" dirty="0"/>
          </a:p>
        </p:txBody>
      </p:sp>
      <p:pic>
        <p:nvPicPr>
          <p:cNvPr id="6" name="Audio 5">
            <a:hlinkClick r:id="" action="ppaction://media"/>
            <a:extLst>
              <a:ext uri="{FF2B5EF4-FFF2-40B4-BE49-F238E27FC236}">
                <a16:creationId xmlns:a16="http://schemas.microsoft.com/office/drawing/2014/main" id="{83772B1A-95E7-460E-B004-2B3FDA5CB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3796295"/>
      </p:ext>
    </p:extLst>
  </p:cSld>
  <p:clrMapOvr>
    <a:masterClrMapping/>
  </p:clrMapOvr>
  <mc:AlternateContent xmlns:mc="http://schemas.openxmlformats.org/markup-compatibility/2006">
    <mc:Choice xmlns:p14="http://schemas.microsoft.com/office/powerpoint/2010/main" Requires="p14">
      <p:transition spd="slow" p14:dur="2000" advTm="2866"/>
    </mc:Choice>
    <mc:Fallback>
      <p:transition spd="slow" advTm="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a:xfrm>
            <a:off x="457200" y="1600200"/>
            <a:ext cx="8363272" cy="4525963"/>
          </a:xfrm>
        </p:spPr>
        <p:txBody>
          <a:bodyPr/>
          <a:lstStyle/>
          <a:p>
            <a:r>
              <a:rPr lang="en-CA" dirty="0"/>
              <a:t>In this lesson, we will:</a:t>
            </a:r>
          </a:p>
          <a:p>
            <a:pPr lvl="1"/>
            <a:r>
              <a:rPr lang="en-CA" dirty="0"/>
              <a:t>Observe some issues with our classes</a:t>
            </a:r>
          </a:p>
          <a:p>
            <a:pPr lvl="1"/>
            <a:r>
              <a:rPr lang="en-US" dirty="0"/>
              <a:t>See that any </a:t>
            </a:r>
            <a:r>
              <a:rPr lang="en-US" i="1" dirty="0"/>
              <a:t>fixes</a:t>
            </a:r>
            <a:r>
              <a:rPr lang="en-US" dirty="0"/>
              <a:t> can be corrupted by the user</a:t>
            </a:r>
          </a:p>
          <a:p>
            <a:pPr lvl="1"/>
            <a:r>
              <a:rPr lang="en-US" dirty="0"/>
              <a:t>Introduce the idea of encapsulation</a:t>
            </a:r>
          </a:p>
          <a:p>
            <a:pPr lvl="2"/>
            <a:r>
              <a:rPr lang="en-US" dirty="0"/>
              <a:t>Protecting the data in an object from the user</a:t>
            </a:r>
          </a:p>
          <a:p>
            <a:pPr lvl="1"/>
            <a:r>
              <a:rPr lang="en-US" dirty="0"/>
              <a:t>See that the critical times in an object’s life are:</a:t>
            </a:r>
          </a:p>
          <a:p>
            <a:pPr lvl="2"/>
            <a:r>
              <a:rPr lang="en-US" dirty="0"/>
              <a:t>How it is initialized when it is created</a:t>
            </a:r>
          </a:p>
          <a:p>
            <a:pPr lvl="2"/>
            <a:r>
              <a:rPr lang="en-US" dirty="0"/>
              <a:t>How the user accesses and manipulates the object during its lifetime</a:t>
            </a:r>
          </a:p>
          <a:p>
            <a:pPr lvl="2"/>
            <a:r>
              <a:rPr lang="en-US" dirty="0"/>
              <a:t>How it is cleaned up when it is destroyed</a:t>
            </a:r>
          </a:p>
          <a:p>
            <a:pPr lvl="2"/>
            <a:endParaRPr lang="en-CA" dirty="0"/>
          </a:p>
        </p:txBody>
      </p:sp>
      <p:pic>
        <p:nvPicPr>
          <p:cNvPr id="5" name="Audio 4">
            <a:hlinkClick r:id="" action="ppaction://media"/>
            <a:extLst>
              <a:ext uri="{FF2B5EF4-FFF2-40B4-BE49-F238E27FC236}">
                <a16:creationId xmlns:a16="http://schemas.microsoft.com/office/drawing/2014/main" id="{9BC68CC6-0DEB-4990-9952-4187ABBA4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54650"/>
    </mc:Choice>
    <mc:Fallback>
      <p:transition spd="slow" advTm="5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 with rational numbers</a:t>
            </a:r>
          </a:p>
        </p:txBody>
      </p:sp>
      <p:sp>
        <p:nvSpPr>
          <p:cNvPr id="3" name="Content Placeholder 2"/>
          <p:cNvSpPr>
            <a:spLocks noGrp="1"/>
          </p:cNvSpPr>
          <p:nvPr>
            <p:ph idx="1"/>
          </p:nvPr>
        </p:nvSpPr>
        <p:spPr/>
        <p:txBody>
          <a:bodyPr/>
          <a:lstStyle/>
          <a:p>
            <a:r>
              <a:rPr lang="en-US" dirty="0"/>
              <a:t>We looked at a rational number class:</a:t>
            </a:r>
          </a:p>
          <a:p>
            <a:pPr lvl="1"/>
            <a:r>
              <a:rPr lang="en-US" dirty="0"/>
              <a:t>What happens here?</a:t>
            </a:r>
          </a:p>
          <a:p>
            <a:pPr marL="457200" lvl="1" indent="0">
              <a:buNone/>
            </a:pPr>
            <a:r>
              <a:rPr lang="en-US" dirty="0">
                <a:latin typeface="Consolas" panose="020B0609020204030204" pitchFamily="49" charset="0"/>
              </a:rPr>
              <a:t>		Rational p{};</a:t>
            </a:r>
          </a:p>
          <a:p>
            <a:pPr lvl="1"/>
            <a:r>
              <a:rPr lang="en-US" dirty="0"/>
              <a:t>The ratio </a:t>
            </a:r>
            <a:r>
              <a:rPr lang="en-US" dirty="0">
                <a:latin typeface="Times New Roman" panose="02020603050405020304" pitchFamily="18" charset="0"/>
                <a:cs typeface="Times New Roman" panose="02020603050405020304" pitchFamily="18" charset="0"/>
              </a:rPr>
              <a:t>0/0</a:t>
            </a:r>
            <a:r>
              <a:rPr lang="en-US" dirty="0"/>
              <a:t> is not a rational number</a:t>
            </a:r>
          </a:p>
          <a:p>
            <a:pPr lvl="2"/>
            <a:r>
              <a:rPr lang="en-US" dirty="0"/>
              <a:t>But we cannot prevent a user from writing using our class like this</a:t>
            </a:r>
          </a:p>
          <a:p>
            <a:pPr lvl="2"/>
            <a:endParaRPr lang="en-US" dirty="0"/>
          </a:p>
          <a:p>
            <a:pPr lvl="1"/>
            <a:r>
              <a:rPr lang="en-US" dirty="0"/>
              <a:t>Equivalently, a user may incorrectly or accidentally set the denominator to zero:</a:t>
            </a:r>
          </a:p>
          <a:p>
            <a:pPr marL="457200" lvl="1" indent="0">
              <a:buNone/>
            </a:pPr>
            <a:r>
              <a:rPr lang="en-US" dirty="0">
                <a:latin typeface="Consolas" panose="020B0609020204030204" pitchFamily="49" charset="0"/>
              </a:rPr>
              <a:t>		</a:t>
            </a:r>
            <a:r>
              <a:rPr lang="en-US" dirty="0" err="1">
                <a:latin typeface="Consolas" panose="020B0609020204030204" pitchFamily="49" charset="0"/>
              </a:rPr>
              <a:t>p.denom</a:t>
            </a:r>
            <a:r>
              <a:rPr lang="en-US" dirty="0">
                <a:latin typeface="Consolas" panose="020B0609020204030204" pitchFamily="49" charset="0"/>
              </a:rPr>
              <a:t>_ = 0;</a:t>
            </a:r>
          </a:p>
          <a:p>
            <a:pPr lvl="1"/>
            <a:endParaRPr lang="en-US" dirty="0"/>
          </a:p>
          <a:p>
            <a:pPr lvl="1"/>
            <a:r>
              <a:rPr lang="en-US" dirty="0"/>
              <a:t>Under these circumstances,</a:t>
            </a:r>
            <a:br>
              <a:rPr lang="en-US" dirty="0"/>
            </a:br>
            <a:r>
              <a:rPr lang="en-US" dirty="0"/>
              <a:t>		none of the arithmetic operations are properly defined</a:t>
            </a:r>
          </a:p>
        </p:txBody>
      </p:sp>
      <p:pic>
        <p:nvPicPr>
          <p:cNvPr id="5" name="Audio 4">
            <a:hlinkClick r:id="" action="ppaction://media"/>
            <a:extLst>
              <a:ext uri="{FF2B5EF4-FFF2-40B4-BE49-F238E27FC236}">
                <a16:creationId xmlns:a16="http://schemas.microsoft.com/office/drawing/2014/main" id="{C969AD3A-C4DA-4565-9EC4-1377F3B9DD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57154"/>
    </mc:Choice>
    <mc:Fallback xmlns="">
      <p:transition spd="slow" advTm="5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Ensuring a non-zero denominator</a:t>
            </a:r>
          </a:p>
        </p:txBody>
      </p:sp>
      <p:sp>
        <p:nvSpPr>
          <p:cNvPr id="3" name="Content Placeholder 2"/>
          <p:cNvSpPr>
            <a:spLocks noGrp="1"/>
          </p:cNvSpPr>
          <p:nvPr>
            <p:ph idx="1"/>
          </p:nvPr>
        </p:nvSpPr>
        <p:spPr/>
        <p:txBody>
          <a:bodyPr/>
          <a:lstStyle/>
          <a:p>
            <a:r>
              <a:rPr lang="en-US" dirty="0"/>
              <a:t>One solution is to prefix every function and operator with a check that any denominators are not zero:</a:t>
            </a:r>
          </a:p>
          <a:p>
            <a:pPr marL="457200" lvl="1" indent="0">
              <a:buNone/>
            </a:pPr>
            <a:r>
              <a:rPr lang="en-US" dirty="0">
                <a:latin typeface="Consolas" panose="020B0609020204030204" pitchFamily="49" charset="0"/>
              </a:rPr>
              <a:t>	Rational operator+( Rational const &amp;p,</a:t>
            </a:r>
            <a:br>
              <a:rPr lang="en-US" dirty="0">
                <a:latin typeface="Consolas" panose="020B0609020204030204" pitchFamily="49" charset="0"/>
              </a:rPr>
            </a:br>
            <a:r>
              <a:rPr lang="en-US" dirty="0">
                <a:latin typeface="Consolas" panose="020B0609020204030204" pitchFamily="49" charset="0"/>
              </a:rPr>
              <a:t>	                    Rational const &amp;q ) {</a:t>
            </a:r>
            <a:br>
              <a:rPr lang="en-US" dirty="0">
                <a:latin typeface="Consolas" panose="020B0609020204030204" pitchFamily="49" charset="0"/>
              </a:rPr>
            </a:br>
            <a:r>
              <a:rPr lang="en-US" dirty="0">
                <a:latin typeface="Consolas" panose="020B0609020204030204" pitchFamily="49" charset="0"/>
              </a:rPr>
              <a:t>	    assert( (</a:t>
            </a:r>
            <a:r>
              <a:rPr lang="en-US" dirty="0" err="1">
                <a:latin typeface="Consolas" panose="020B0609020204030204" pitchFamily="49" charset="0"/>
              </a:rPr>
              <a:t>p.denom</a:t>
            </a:r>
            <a:r>
              <a:rPr lang="en-US" dirty="0">
                <a:latin typeface="Consolas" panose="020B0609020204030204" pitchFamily="49" charset="0"/>
              </a:rPr>
              <a:t>_ != 0.0) &amp;&amp; (</a:t>
            </a:r>
            <a:r>
              <a:rPr lang="en-US" dirty="0" err="1">
                <a:latin typeface="Consolas" panose="020B0609020204030204" pitchFamily="49" charset="0"/>
              </a:rPr>
              <a:t>q.denom</a:t>
            </a:r>
            <a:r>
              <a:rPr lang="en-US" dirty="0">
                <a:latin typeface="Consolas" panose="020B0609020204030204" pitchFamily="49" charset="0"/>
              </a:rPr>
              <a:t>_ != 0.0) );</a:t>
            </a:r>
            <a:br>
              <a:rPr lang="en-US" dirty="0">
                <a:latin typeface="Consolas" panose="020B0609020204030204" pitchFamily="49" charset="0"/>
              </a:rPr>
            </a:br>
            <a:br>
              <a:rPr lang="en-US" dirty="0">
                <a:latin typeface="Consolas" panose="020B0609020204030204" pitchFamily="49" charset="0"/>
              </a:rPr>
            </a:br>
            <a:r>
              <a:rPr lang="en-US" dirty="0">
                <a:latin typeface="Consolas" panose="020B0609020204030204" pitchFamily="49" charset="0"/>
              </a:rPr>
              <a:t>	    return Rational{</a:t>
            </a:r>
          </a:p>
          <a:p>
            <a:pPr marL="457200" lvl="1" indent="0">
              <a:buNone/>
            </a:pPr>
            <a:r>
              <a:rPr lang="en-US" dirty="0">
                <a:latin typeface="Consolas" panose="020B0609020204030204" pitchFamily="49" charset="0"/>
              </a:rPr>
              <a:t>	        </a:t>
            </a:r>
            <a:r>
              <a:rPr lang="en-US" dirty="0" err="1">
                <a:latin typeface="Consolas" panose="020B0609020204030204" pitchFamily="49" charset="0"/>
              </a:rPr>
              <a:t>p.numer</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r>
              <a:rPr lang="en-US" dirty="0" err="1">
                <a:latin typeface="Consolas" panose="020B0609020204030204" pitchFamily="49" charset="0"/>
              </a:rPr>
              <a:t>p.denom</a:t>
            </a:r>
            <a:r>
              <a:rPr lang="en-US" dirty="0">
                <a:latin typeface="Consolas" panose="020B0609020204030204" pitchFamily="49" charset="0"/>
              </a:rPr>
              <a:t>_,</a:t>
            </a:r>
            <a:br>
              <a:rPr lang="en-US" dirty="0">
                <a:latin typeface="Consolas" panose="020B0609020204030204" pitchFamily="49" charset="0"/>
              </a:rPr>
            </a:br>
            <a:r>
              <a:rPr lang="en-US" dirty="0">
                <a:latin typeface="Consolas" panose="020B0609020204030204" pitchFamily="49" charset="0"/>
              </a:rPr>
              <a:t>	        </a:t>
            </a:r>
            <a:r>
              <a:rPr lang="en-US" dirty="0" err="1">
                <a:latin typeface="Consolas" panose="020B0609020204030204" pitchFamily="49" charset="0"/>
              </a:rPr>
              <a:t>p.denom</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a:t>
            </a:r>
          </a:p>
          <a:p>
            <a:pPr marL="457200" lvl="1" indent="0">
              <a:buNone/>
            </a:pPr>
            <a:r>
              <a:rPr lang="en-US" dirty="0">
                <a:latin typeface="Consolas" panose="020B0609020204030204" pitchFamily="49" charset="0"/>
              </a:rPr>
              <a:t>	    };</a:t>
            </a:r>
          </a:p>
          <a:p>
            <a:pPr marL="457200" lvl="1" indent="0">
              <a:buNone/>
            </a:pPr>
            <a:r>
              <a:rPr lang="en-US" dirty="0">
                <a:latin typeface="Consolas" panose="020B0609020204030204" pitchFamily="49" charset="0"/>
              </a:rPr>
              <a:t>	}</a:t>
            </a:r>
          </a:p>
          <a:p>
            <a:pPr marL="457200" lvl="1" indent="0">
              <a:buNone/>
            </a:pPr>
            <a:endParaRPr lang="en-US" dirty="0">
              <a:latin typeface="Consolas" panose="020B0609020204030204" pitchFamily="49" charset="0"/>
            </a:endParaRPr>
          </a:p>
          <a:p>
            <a:pPr lvl="1"/>
            <a:r>
              <a:rPr lang="en-US" dirty="0"/>
              <a:t>This is going to be expensive:</a:t>
            </a:r>
            <a:br>
              <a:rPr lang="en-US" dirty="0"/>
            </a:br>
            <a:r>
              <a:rPr lang="en-US" dirty="0"/>
              <a:t>		the cost of these checks will slow any system down</a:t>
            </a:r>
          </a:p>
          <a:p>
            <a:pPr lvl="1"/>
            <a:r>
              <a:rPr lang="en-US" dirty="0"/>
              <a:t>Problem: As long as the user has access to the member variables,</a:t>
            </a:r>
            <a:br>
              <a:rPr lang="en-US" dirty="0"/>
            </a:br>
            <a:r>
              <a:rPr lang="en-US" dirty="0"/>
              <a:t>			we are forced to make such checks</a:t>
            </a:r>
          </a:p>
        </p:txBody>
      </p:sp>
      <p:pic>
        <p:nvPicPr>
          <p:cNvPr id="5" name="Audio 4">
            <a:hlinkClick r:id="" action="ppaction://media"/>
            <a:extLst>
              <a:ext uri="{FF2B5EF4-FFF2-40B4-BE49-F238E27FC236}">
                <a16:creationId xmlns:a16="http://schemas.microsoft.com/office/drawing/2014/main" id="{A427CDE3-F7E3-4E21-9D85-091A0641B3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7104792"/>
      </p:ext>
    </p:extLst>
  </p:cSld>
  <p:clrMapOvr>
    <a:masterClrMapping/>
  </p:clrMapOvr>
  <mc:AlternateContent xmlns:mc="http://schemas.openxmlformats.org/markup-compatibility/2006" xmlns:p14="http://schemas.microsoft.com/office/powerpoint/2010/main">
    <mc:Choice Requires="p14">
      <p:transition spd="slow" p14:dur="2000" advTm="47041"/>
    </mc:Choice>
    <mc:Fallback xmlns="">
      <p:transition spd="slow" advTm="4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 forms</a:t>
            </a:r>
          </a:p>
        </p:txBody>
      </p:sp>
      <p:sp>
        <p:nvSpPr>
          <p:cNvPr id="3" name="Content Placeholder 2"/>
          <p:cNvSpPr>
            <a:spLocks noGrp="1"/>
          </p:cNvSpPr>
          <p:nvPr>
            <p:ph idx="1"/>
          </p:nvPr>
        </p:nvSpPr>
        <p:spPr/>
        <p:txBody>
          <a:bodyPr/>
          <a:lstStyle/>
          <a:p>
            <a:r>
              <a:rPr lang="en-US" dirty="0"/>
              <a:t>Another issue:</a:t>
            </a:r>
          </a:p>
          <a:p>
            <a:pPr lvl="1"/>
            <a:r>
              <a:rPr lang="en-US" dirty="0"/>
              <a:t>These are all the same rational number:</a:t>
            </a:r>
          </a:p>
          <a:p>
            <a:pPr marL="457200" lvl="1" indent="0">
              <a:buNone/>
            </a:pPr>
            <a:r>
              <a:rPr lang="en-US" dirty="0">
                <a:latin typeface="Consolas" panose="020B0609020204030204" pitchFamily="49" charset="0"/>
              </a:rPr>
              <a:t>	Rational p1{-1, 2};</a:t>
            </a:r>
          </a:p>
          <a:p>
            <a:pPr marL="457200" lvl="1" indent="0">
              <a:buNone/>
            </a:pPr>
            <a:r>
              <a:rPr lang="en-US" dirty="0">
                <a:latin typeface="Consolas" panose="020B0609020204030204" pitchFamily="49" charset="0"/>
              </a:rPr>
              <a:t>	Rational p2{100, -200};</a:t>
            </a:r>
          </a:p>
          <a:p>
            <a:pPr marL="457200" lvl="1" indent="0">
              <a:buNone/>
            </a:pPr>
            <a:r>
              <a:rPr lang="en-US" dirty="0">
                <a:latin typeface="Consolas" panose="020B0609020204030204" pitchFamily="49" charset="0"/>
              </a:rPr>
              <a:t>	Rational p3{-47, 94};</a:t>
            </a:r>
          </a:p>
          <a:p>
            <a:pPr marL="457200" lvl="1" indent="0">
              <a:buNone/>
            </a:pPr>
            <a:r>
              <a:rPr lang="en-US" dirty="0">
                <a:latin typeface="Consolas" panose="020B0609020204030204" pitchFamily="49" charset="0"/>
              </a:rPr>
              <a:t>	Rational p4{99, -198};</a:t>
            </a:r>
          </a:p>
          <a:p>
            <a:pPr marL="457200" lvl="1" indent="0">
              <a:buNone/>
            </a:pPr>
            <a:endParaRPr lang="en-US" dirty="0">
              <a:latin typeface="Consolas" panose="020B0609020204030204" pitchFamily="49" charset="0"/>
            </a:endParaRPr>
          </a:p>
          <a:p>
            <a:pPr lvl="1"/>
            <a:r>
              <a:rPr lang="en-US" dirty="0"/>
              <a:t>Wouldn’t it be great if all of these were stored the same way?</a:t>
            </a:r>
          </a:p>
          <a:p>
            <a:pPr lvl="1"/>
            <a:r>
              <a:rPr lang="en-US" dirty="0"/>
              <a:t>We could require:</a:t>
            </a:r>
          </a:p>
          <a:p>
            <a:pPr lvl="2"/>
            <a:r>
              <a:rPr lang="en-US" dirty="0"/>
              <a:t>The denominator must be positive</a:t>
            </a:r>
          </a:p>
          <a:p>
            <a:pPr lvl="2"/>
            <a:r>
              <a:rPr lang="en-US" dirty="0"/>
              <a:t>The greatest common divisor of the numerator and denominator should be one</a:t>
            </a:r>
          </a:p>
          <a:p>
            <a:pPr lvl="1"/>
            <a:r>
              <a:rPr lang="en-US" dirty="0"/>
              <a:t>These two rules make the representation unique</a:t>
            </a:r>
          </a:p>
          <a:p>
            <a:pPr lvl="1"/>
            <a:r>
              <a:rPr lang="en-US" dirty="0"/>
              <a:t>This is called a </a:t>
            </a:r>
            <a:r>
              <a:rPr lang="en-US" i="1" dirty="0"/>
              <a:t>normal form</a:t>
            </a:r>
            <a:endParaRPr lang="en-US" dirty="0"/>
          </a:p>
        </p:txBody>
      </p:sp>
      <p:pic>
        <p:nvPicPr>
          <p:cNvPr id="5" name="Audio 4">
            <a:hlinkClick r:id="" action="ppaction://media"/>
            <a:extLst>
              <a:ext uri="{FF2B5EF4-FFF2-40B4-BE49-F238E27FC236}">
                <a16:creationId xmlns:a16="http://schemas.microsoft.com/office/drawing/2014/main" id="{473D22CE-5D74-4718-B2CA-4F0AF244AA9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96360463"/>
      </p:ext>
    </p:extLst>
  </p:cSld>
  <p:clrMapOvr>
    <a:masterClrMapping/>
  </p:clrMapOvr>
  <mc:AlternateContent xmlns:mc="http://schemas.openxmlformats.org/markup-compatibility/2006" xmlns:p14="http://schemas.microsoft.com/office/powerpoint/2010/main">
    <mc:Choice Requires="p14">
      <p:transition spd="slow" p14:dur="2000" advTm="79811"/>
    </mc:Choice>
    <mc:Fallback xmlns="">
      <p:transition spd="slow" advTm="7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 forms</a:t>
            </a:r>
          </a:p>
        </p:txBody>
      </p:sp>
      <p:sp>
        <p:nvSpPr>
          <p:cNvPr id="3" name="Content Placeholder 2"/>
          <p:cNvSpPr>
            <a:spLocks noGrp="1"/>
          </p:cNvSpPr>
          <p:nvPr>
            <p:ph idx="1"/>
          </p:nvPr>
        </p:nvSpPr>
        <p:spPr>
          <a:xfrm>
            <a:off x="457200" y="1600200"/>
            <a:ext cx="8579296" cy="4525963"/>
          </a:xfrm>
        </p:spPr>
        <p:txBody>
          <a:bodyPr/>
          <a:lstStyle/>
          <a:p>
            <a:r>
              <a:rPr lang="en-US" dirty="0"/>
              <a:t>For example, we could do the following:</a:t>
            </a:r>
          </a:p>
          <a:p>
            <a:pPr marL="457200" lvl="1" indent="0">
              <a:buNone/>
            </a:pPr>
            <a:r>
              <a:rPr lang="en-US" sz="1800" dirty="0">
                <a:latin typeface="Consolas" panose="020B0609020204030204" pitchFamily="49" charset="0"/>
              </a:rPr>
              <a:t>	Rational operator+( Rational const &amp;p,</a:t>
            </a:r>
            <a:br>
              <a:rPr lang="en-US" sz="1800" dirty="0">
                <a:latin typeface="Consolas" panose="020B0609020204030204" pitchFamily="49" charset="0"/>
              </a:rPr>
            </a:br>
            <a:r>
              <a:rPr lang="en-US" sz="1800" dirty="0">
                <a:latin typeface="Consolas" panose="020B0609020204030204" pitchFamily="49" charset="0"/>
              </a:rPr>
              <a:t>	                    Rational const &amp;q ) {</a:t>
            </a:r>
            <a:br>
              <a:rPr lang="en-US" sz="1800" dirty="0">
                <a:latin typeface="Consolas" panose="020B0609020204030204" pitchFamily="49" charset="0"/>
              </a:rPr>
            </a:br>
            <a:r>
              <a:rPr lang="en-US" sz="1800" dirty="0">
                <a:latin typeface="Consolas" panose="020B0609020204030204" pitchFamily="49" charset="0"/>
              </a:rPr>
              <a:t>	    assert( (</a:t>
            </a:r>
            <a:r>
              <a:rPr lang="en-US" sz="1800" dirty="0" err="1">
                <a:latin typeface="Consolas" panose="020B0609020204030204" pitchFamily="49" charset="0"/>
              </a:rPr>
              <a:t>p.denom</a:t>
            </a:r>
            <a:r>
              <a:rPr lang="en-US" sz="1800" dirty="0">
                <a:latin typeface="Consolas" panose="020B0609020204030204" pitchFamily="49" charset="0"/>
              </a:rPr>
              <a:t>_ != 0.0) &amp;&amp; (</a:t>
            </a:r>
            <a:r>
              <a:rPr lang="en-US" sz="1800" dirty="0" err="1">
                <a:latin typeface="Consolas" panose="020B0609020204030204" pitchFamily="49" charset="0"/>
              </a:rPr>
              <a:t>q.denom</a:t>
            </a:r>
            <a:r>
              <a:rPr lang="en-US" sz="1800" dirty="0">
                <a:latin typeface="Consolas" panose="020B0609020204030204" pitchFamily="49" charset="0"/>
              </a:rPr>
              <a:t>_ != 0.0) );</a:t>
            </a:r>
            <a:br>
              <a:rPr lang="en-US" sz="1800" dirty="0">
                <a:latin typeface="Consolas" panose="020B0609020204030204" pitchFamily="49" charset="0"/>
              </a:rPr>
            </a:b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int </a:t>
            </a:r>
            <a:r>
              <a:rPr lang="en-US" sz="1800" dirty="0" err="1">
                <a:latin typeface="Consolas" panose="020B0609020204030204" pitchFamily="49" charset="0"/>
              </a:rPr>
              <a:t>numer</a:t>
            </a:r>
            <a:r>
              <a:rPr lang="en-US" sz="1800" dirty="0">
                <a:latin typeface="Consolas" panose="020B0609020204030204" pitchFamily="49" charset="0"/>
              </a:rPr>
              <a:t>{ </a:t>
            </a:r>
            <a:r>
              <a:rPr lang="en-US" sz="1800" dirty="0" err="1">
                <a:latin typeface="Consolas" panose="020B0609020204030204" pitchFamily="49" charset="0"/>
              </a:rPr>
              <a:t>p.numer</a:t>
            </a:r>
            <a:r>
              <a:rPr lang="en-US" sz="1800" dirty="0">
                <a:latin typeface="Consolas" panose="020B0609020204030204" pitchFamily="49" charset="0"/>
              </a:rPr>
              <a:t>_*</a:t>
            </a:r>
            <a:r>
              <a:rPr lang="en-US" sz="1800" dirty="0" err="1">
                <a:latin typeface="Consolas" panose="020B0609020204030204" pitchFamily="49" charset="0"/>
              </a:rPr>
              <a:t>q.denom</a:t>
            </a:r>
            <a:r>
              <a:rPr lang="en-US" sz="1800" dirty="0">
                <a:latin typeface="Consolas" panose="020B0609020204030204" pitchFamily="49" charset="0"/>
              </a:rPr>
              <a:t>_ + </a:t>
            </a:r>
            <a:r>
              <a:rPr lang="en-US" sz="1800" dirty="0" err="1">
                <a:latin typeface="Consolas" panose="020B0609020204030204" pitchFamily="49" charset="0"/>
              </a:rPr>
              <a:t>q.numer</a:t>
            </a:r>
            <a:r>
              <a:rPr lang="en-US" sz="1800" dirty="0">
                <a:latin typeface="Consolas" panose="020B0609020204030204" pitchFamily="49" charset="0"/>
              </a:rPr>
              <a:t>_*</a:t>
            </a:r>
            <a:r>
              <a:rPr lang="en-US" sz="1800" dirty="0" err="1">
                <a:latin typeface="Consolas" panose="020B0609020204030204" pitchFamily="49" charset="0"/>
              </a:rPr>
              <a:t>p.denom</a:t>
            </a:r>
            <a:r>
              <a:rPr lang="en-US" sz="1800" dirty="0">
                <a:latin typeface="Consolas" panose="020B0609020204030204" pitchFamily="49" charset="0"/>
              </a:rPr>
              <a:t>_ };    </a:t>
            </a:r>
          </a:p>
          <a:p>
            <a:pPr marL="457200" lvl="1" indent="0">
              <a:buNone/>
            </a:pPr>
            <a:r>
              <a:rPr lang="en-US" sz="1800" dirty="0">
                <a:latin typeface="Consolas" panose="020B0609020204030204" pitchFamily="49" charset="0"/>
              </a:rPr>
              <a:t>	    int </a:t>
            </a:r>
            <a:r>
              <a:rPr lang="en-US" sz="1800" dirty="0" err="1">
                <a:latin typeface="Consolas" panose="020B0609020204030204" pitchFamily="49" charset="0"/>
              </a:rPr>
              <a:t>denom</a:t>
            </a:r>
            <a:r>
              <a:rPr lang="en-US" sz="1800" dirty="0">
                <a:latin typeface="Consolas" panose="020B0609020204030204" pitchFamily="49" charset="0"/>
              </a:rPr>
              <a:t>{ </a:t>
            </a:r>
            <a:r>
              <a:rPr lang="en-US" sz="1800" dirty="0" err="1">
                <a:latin typeface="Consolas" panose="020B0609020204030204" pitchFamily="49" charset="0"/>
              </a:rPr>
              <a:t>q.denom</a:t>
            </a:r>
            <a:r>
              <a:rPr lang="en-US" sz="1800" dirty="0">
                <a:latin typeface="Consolas" panose="020B0609020204030204" pitchFamily="49" charset="0"/>
              </a:rPr>
              <a:t>_*</a:t>
            </a:r>
            <a:r>
              <a:rPr lang="en-US" sz="1800" dirty="0" err="1">
                <a:latin typeface="Consolas" panose="020B0609020204030204" pitchFamily="49" charset="0"/>
              </a:rPr>
              <a:t>p.denom</a:t>
            </a:r>
            <a:r>
              <a:rPr lang="en-US" sz="1800" dirty="0">
                <a:latin typeface="Consolas" panose="020B0609020204030204" pitchFamily="49" charset="0"/>
              </a:rPr>
              <a:t>_ };</a:t>
            </a:r>
          </a:p>
          <a:p>
            <a:pPr marL="457200" lvl="1" indent="0">
              <a:buNone/>
            </a:pPr>
            <a:r>
              <a:rPr lang="en-US" sz="1800" dirty="0">
                <a:latin typeface="Consolas" panose="020B0609020204030204" pitchFamily="49" charset="0"/>
              </a:rPr>
              <a:t>	    int divisor{ </a:t>
            </a:r>
            <a:r>
              <a:rPr lang="en-US" sz="1800" dirty="0" err="1">
                <a:latin typeface="Consolas" panose="020B0609020204030204" pitchFamily="49" charset="0"/>
              </a:rPr>
              <a:t>gcd</a:t>
            </a:r>
            <a:r>
              <a:rPr lang="en-US" sz="1800" dirty="0">
                <a:latin typeface="Consolas" panose="020B0609020204030204" pitchFamily="49" charset="0"/>
              </a:rPr>
              <a:t>( </a:t>
            </a:r>
            <a:r>
              <a:rPr lang="en-US" sz="1800" dirty="0" err="1">
                <a:latin typeface="Consolas" panose="020B0609020204030204" pitchFamily="49" charset="0"/>
              </a:rPr>
              <a:t>numer</a:t>
            </a:r>
            <a:r>
              <a:rPr lang="en-US" sz="1800" dirty="0">
                <a:latin typeface="Consolas" panose="020B0609020204030204" pitchFamily="49" charset="0"/>
              </a:rPr>
              <a:t>, </a:t>
            </a:r>
            <a:r>
              <a:rPr lang="en-US" sz="1800" dirty="0" err="1">
                <a:latin typeface="Consolas" panose="020B0609020204030204" pitchFamily="49" charset="0"/>
              </a:rPr>
              <a:t>denom</a:t>
            </a:r>
            <a:r>
              <a:rPr lang="en-US" sz="1800" dirty="0">
                <a:latin typeface="Consolas" panose="020B0609020204030204" pitchFamily="49" charset="0"/>
              </a:rPr>
              <a:t> ) };</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if ( </a:t>
            </a:r>
            <a:r>
              <a:rPr lang="en-US" sz="1800" dirty="0" err="1">
                <a:latin typeface="Consolas" panose="020B0609020204030204" pitchFamily="49" charset="0"/>
              </a:rPr>
              <a:t>denom</a:t>
            </a:r>
            <a:r>
              <a:rPr lang="en-US" sz="1800" dirty="0">
                <a:latin typeface="Consolas" panose="020B0609020204030204" pitchFamily="49" charset="0"/>
              </a:rPr>
              <a:t> &lt; 0 ) {</a:t>
            </a:r>
          </a:p>
          <a:p>
            <a:pPr marL="457200" lvl="1" indent="0">
              <a:buNone/>
            </a:pPr>
            <a:r>
              <a:rPr lang="en-US" sz="1800" dirty="0">
                <a:latin typeface="Consolas" panose="020B0609020204030204" pitchFamily="49" charset="0"/>
              </a:rPr>
              <a:t>	        </a:t>
            </a:r>
            <a:r>
              <a:rPr lang="en-US" sz="1800" dirty="0" err="1">
                <a:latin typeface="Consolas" panose="020B0609020204030204" pitchFamily="49" charset="0"/>
              </a:rPr>
              <a:t>denom</a:t>
            </a:r>
            <a:r>
              <a:rPr lang="en-US" sz="1800" dirty="0">
                <a:latin typeface="Consolas" panose="020B0609020204030204" pitchFamily="49" charset="0"/>
              </a:rPr>
              <a:t> = -</a:t>
            </a:r>
            <a:r>
              <a:rPr lang="en-US" sz="1800" dirty="0" err="1">
                <a:latin typeface="Consolas" panose="020B0609020204030204" pitchFamily="49" charset="0"/>
              </a:rPr>
              <a:t>denom</a:t>
            </a:r>
            <a:r>
              <a:rPr lang="en-US" sz="1800" dirty="0">
                <a:latin typeface="Consolas" panose="020B0609020204030204" pitchFamily="49" charset="0"/>
              </a:rPr>
              <a:t>;</a:t>
            </a:r>
          </a:p>
          <a:p>
            <a:pPr marL="457200" lvl="1" indent="0">
              <a:buNone/>
            </a:pPr>
            <a:r>
              <a:rPr lang="en-US" sz="1800" dirty="0">
                <a:latin typeface="Consolas" panose="020B0609020204030204" pitchFamily="49" charset="0"/>
              </a:rPr>
              <a:t>	        </a:t>
            </a:r>
            <a:r>
              <a:rPr lang="en-US" sz="1800" dirty="0" err="1">
                <a:latin typeface="Consolas" panose="020B0609020204030204" pitchFamily="49" charset="0"/>
              </a:rPr>
              <a:t>numer</a:t>
            </a:r>
            <a:r>
              <a:rPr lang="en-US" sz="1800" dirty="0">
                <a:latin typeface="Consolas" panose="020B0609020204030204" pitchFamily="49" charset="0"/>
              </a:rPr>
              <a:t> = -</a:t>
            </a:r>
            <a:r>
              <a:rPr lang="en-US" sz="1800" dirty="0" err="1">
                <a:latin typeface="Consolas" panose="020B0609020204030204" pitchFamily="49" charset="0"/>
              </a:rPr>
              <a:t>numer</a:t>
            </a:r>
            <a:r>
              <a:rPr lang="en-US" sz="1800" dirty="0">
                <a:latin typeface="Consolas" panose="020B0609020204030204" pitchFamily="49" charset="0"/>
              </a:rPr>
              <a:t>;</a:t>
            </a:r>
          </a:p>
          <a:p>
            <a:pPr marL="457200" lvl="1" indent="0">
              <a:buNone/>
            </a:pPr>
            <a:r>
              <a:rPr lang="en-US" sz="1800" dirty="0">
                <a:latin typeface="Consolas" panose="020B0609020204030204" pitchFamily="49" charset="0"/>
              </a:rPr>
              <a:t>	    }</a:t>
            </a:r>
          </a:p>
          <a:p>
            <a:pPr marL="457200" lvl="1" indent="0">
              <a:buNone/>
            </a:pPr>
            <a:br>
              <a:rPr lang="en-US" sz="1800" dirty="0">
                <a:latin typeface="Consolas" panose="020B0609020204030204" pitchFamily="49" charset="0"/>
              </a:rPr>
            </a:br>
            <a:r>
              <a:rPr lang="en-US" sz="1800" dirty="0">
                <a:latin typeface="Consolas" panose="020B0609020204030204" pitchFamily="49" charset="0"/>
              </a:rPr>
              <a:t>	    return Rational{ </a:t>
            </a:r>
            <a:r>
              <a:rPr lang="en-US" sz="1800" dirty="0" err="1">
                <a:latin typeface="Consolas" panose="020B0609020204030204" pitchFamily="49" charset="0"/>
              </a:rPr>
              <a:t>numer</a:t>
            </a:r>
            <a:r>
              <a:rPr lang="en-US" sz="1800" dirty="0">
                <a:latin typeface="Consolas" panose="020B0609020204030204" pitchFamily="49" charset="0"/>
              </a:rPr>
              <a:t>/divisor, </a:t>
            </a:r>
            <a:r>
              <a:rPr lang="en-US" sz="1800" dirty="0" err="1">
                <a:latin typeface="Consolas" panose="020B0609020204030204" pitchFamily="49" charset="0"/>
              </a:rPr>
              <a:t>denom</a:t>
            </a:r>
            <a:r>
              <a:rPr lang="en-US" sz="1800" dirty="0">
                <a:latin typeface="Consolas" panose="020B0609020204030204" pitchFamily="49" charset="0"/>
              </a:rPr>
              <a:t>/divisor };</a:t>
            </a:r>
          </a:p>
          <a:p>
            <a:pPr marL="457200" lvl="1" indent="0">
              <a:buNone/>
            </a:pPr>
            <a:r>
              <a:rPr lang="en-US" sz="1800" dirty="0">
                <a:latin typeface="Consolas" panose="020B0609020204030204" pitchFamily="49" charset="0"/>
              </a:rPr>
              <a:t>	}</a:t>
            </a:r>
          </a:p>
        </p:txBody>
      </p:sp>
      <p:sp>
        <p:nvSpPr>
          <p:cNvPr id="5" name="Rectangle: Rounded Corners 4">
            <a:extLst>
              <a:ext uri="{FF2B5EF4-FFF2-40B4-BE49-F238E27FC236}">
                <a16:creationId xmlns:a16="http://schemas.microsoft.com/office/drawing/2014/main" id="{77E35EF8-7A66-4930-BABC-1840F11B6C00}"/>
              </a:ext>
            </a:extLst>
          </p:cNvPr>
          <p:cNvSpPr/>
          <p:nvPr/>
        </p:nvSpPr>
        <p:spPr>
          <a:xfrm>
            <a:off x="1835696" y="3717032"/>
            <a:ext cx="460851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29871A4-E1CE-464E-8532-3A9E2181F293}"/>
              </a:ext>
            </a:extLst>
          </p:cNvPr>
          <p:cNvSpPr/>
          <p:nvPr/>
        </p:nvSpPr>
        <p:spPr>
          <a:xfrm>
            <a:off x="1835696" y="4391956"/>
            <a:ext cx="2592288" cy="14133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A1BFB83-FCFE-47F4-BE49-7DE2AC1F2D58}"/>
              </a:ext>
            </a:extLst>
          </p:cNvPr>
          <p:cNvSpPr/>
          <p:nvPr/>
        </p:nvSpPr>
        <p:spPr>
          <a:xfrm>
            <a:off x="3995936" y="6066444"/>
            <a:ext cx="3672408" cy="3271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A56BAB-EAC7-4F5D-B579-F39663FE4BC7}"/>
              </a:ext>
            </a:extLst>
          </p:cNvPr>
          <p:cNvSpPr txBox="1"/>
          <p:nvPr/>
        </p:nvSpPr>
        <p:spPr>
          <a:xfrm>
            <a:off x="5148064" y="4478836"/>
            <a:ext cx="3708796" cy="646331"/>
          </a:xfrm>
          <a:prstGeom prst="rect">
            <a:avLst/>
          </a:prstGeom>
          <a:noFill/>
        </p:spPr>
        <p:txBody>
          <a:bodyPr wrap="square">
            <a:spAutoFit/>
          </a:bodyPr>
          <a:lstStyle/>
          <a:p>
            <a:r>
              <a:rPr lang="en-US" dirty="0">
                <a:solidFill>
                  <a:srgbClr val="0070C0"/>
                </a:solidFill>
                <a:latin typeface="Georgia" panose="02040502050405020303" pitchFamily="18" charset="0"/>
              </a:rPr>
              <a:t>We also require a function</a:t>
            </a:r>
          </a:p>
          <a:p>
            <a:r>
              <a:rPr lang="en-US" dirty="0">
                <a:solidFill>
                  <a:srgbClr val="0070C0"/>
                </a:solidFill>
                <a:latin typeface="Consolas" panose="020B0609020204030204" pitchFamily="49" charset="0"/>
              </a:rPr>
              <a:t>   int </a:t>
            </a:r>
            <a:r>
              <a:rPr lang="en-US" dirty="0" err="1">
                <a:solidFill>
                  <a:srgbClr val="0070C0"/>
                </a:solidFill>
                <a:latin typeface="Consolas" panose="020B0609020204030204" pitchFamily="49" charset="0"/>
              </a:rPr>
              <a:t>gcd</a:t>
            </a:r>
            <a:r>
              <a:rPr lang="en-US" dirty="0">
                <a:solidFill>
                  <a:srgbClr val="0070C0"/>
                </a:solidFill>
                <a:latin typeface="Consolas" panose="020B0609020204030204" pitchFamily="49" charset="0"/>
              </a:rPr>
              <a:t>( int m, int n );</a:t>
            </a:r>
          </a:p>
        </p:txBody>
      </p:sp>
      <p:pic>
        <p:nvPicPr>
          <p:cNvPr id="13" name="Audio 12">
            <a:hlinkClick r:id="" action="ppaction://media"/>
            <a:extLst>
              <a:ext uri="{FF2B5EF4-FFF2-40B4-BE49-F238E27FC236}">
                <a16:creationId xmlns:a16="http://schemas.microsoft.com/office/drawing/2014/main" id="{DB052BC1-7E35-4E44-B250-BA6F3D523F2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9985482"/>
      </p:ext>
    </p:extLst>
  </p:cSld>
  <p:clrMapOvr>
    <a:masterClrMapping/>
  </p:clrMapOvr>
  <mc:AlternateContent xmlns:mc="http://schemas.openxmlformats.org/markup-compatibility/2006" xmlns:p14="http://schemas.microsoft.com/office/powerpoint/2010/main">
    <mc:Choice Requires="p14">
      <p:transition spd="slow" p14:dur="2000" advTm="55037"/>
    </mc:Choice>
    <mc:Fallback xmlns="">
      <p:transition spd="slow" advTm="5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bldLst>
      <p:bldP spid="5" grpId="0" animBg="1"/>
      <p:bldP spid="5" grpId="1" animBg="1"/>
      <p:bldP spid="8" grpId="0" animBg="1"/>
      <p:bldP spid="8" grpId="1" animBg="1"/>
      <p:bldP spid="9" grpId="0" animBg="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 forms</a:t>
            </a:r>
          </a:p>
        </p:txBody>
      </p:sp>
      <p:sp>
        <p:nvSpPr>
          <p:cNvPr id="3" name="Content Placeholder 2"/>
          <p:cNvSpPr>
            <a:spLocks noGrp="1"/>
          </p:cNvSpPr>
          <p:nvPr>
            <p:ph idx="1"/>
          </p:nvPr>
        </p:nvSpPr>
        <p:spPr>
          <a:xfrm>
            <a:off x="457200" y="1600200"/>
            <a:ext cx="8579296" cy="4525963"/>
          </a:xfrm>
        </p:spPr>
        <p:txBody>
          <a:bodyPr/>
          <a:lstStyle/>
          <a:p>
            <a:r>
              <a:rPr lang="en-US" dirty="0"/>
              <a:t>We cannot, however, assume this, as the user may :</a:t>
            </a:r>
          </a:p>
          <a:p>
            <a:pPr marL="457200" lvl="1" indent="0">
              <a:buNone/>
            </a:pPr>
            <a:r>
              <a:rPr lang="en-US" sz="1800" dirty="0">
                <a:latin typeface="Consolas" panose="020B0609020204030204" pitchFamily="49" charset="0"/>
              </a:rPr>
              <a:t>	bool operator==( Rational const &amp;p,</a:t>
            </a:r>
            <a:br>
              <a:rPr lang="en-US" sz="1800" dirty="0">
                <a:latin typeface="Consolas" panose="020B0609020204030204" pitchFamily="49" charset="0"/>
              </a:rPr>
            </a:br>
            <a:r>
              <a:rPr lang="en-US" sz="1800" dirty="0">
                <a:latin typeface="Consolas" panose="020B0609020204030204" pitchFamily="49" charset="0"/>
              </a:rPr>
              <a:t>	                 Rational const &amp;q ) {</a:t>
            </a:r>
            <a:br>
              <a:rPr lang="en-US" sz="1800" dirty="0">
                <a:latin typeface="Consolas" panose="020B0609020204030204" pitchFamily="49" charset="0"/>
              </a:rPr>
            </a:br>
            <a:r>
              <a:rPr lang="en-US" sz="1800" dirty="0">
                <a:latin typeface="Consolas" panose="020B0609020204030204" pitchFamily="49" charset="0"/>
              </a:rPr>
              <a:t>	    assert( (</a:t>
            </a:r>
            <a:r>
              <a:rPr lang="en-US" sz="1800" dirty="0" err="1">
                <a:latin typeface="Consolas" panose="020B0609020204030204" pitchFamily="49" charset="0"/>
              </a:rPr>
              <a:t>p.denom</a:t>
            </a:r>
            <a:r>
              <a:rPr lang="en-US" sz="1800" dirty="0">
                <a:latin typeface="Consolas" panose="020B0609020204030204" pitchFamily="49" charset="0"/>
              </a:rPr>
              <a:t>_ != 0.0) &amp;&amp; (</a:t>
            </a:r>
            <a:r>
              <a:rPr lang="en-US" sz="1800" dirty="0" err="1">
                <a:latin typeface="Consolas" panose="020B0609020204030204" pitchFamily="49" charset="0"/>
              </a:rPr>
              <a:t>q.denom</a:t>
            </a:r>
            <a:r>
              <a:rPr lang="en-US" sz="1800" dirty="0">
                <a:latin typeface="Consolas" panose="020B0609020204030204" pitchFamily="49" charset="0"/>
              </a:rPr>
              <a:t>_ != 0.0) );</a:t>
            </a:r>
            <a:br>
              <a:rPr lang="en-US" sz="1800" dirty="0">
                <a:latin typeface="Consolas" panose="020B0609020204030204" pitchFamily="49" charset="0"/>
              </a:rPr>
            </a:b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return (</a:t>
            </a:r>
            <a:r>
              <a:rPr lang="en-US" sz="1800" dirty="0" err="1">
                <a:latin typeface="Consolas" panose="020B0609020204030204" pitchFamily="49" charset="0"/>
              </a:rPr>
              <a:t>p.numer</a:t>
            </a:r>
            <a:r>
              <a:rPr lang="en-US" sz="1800" dirty="0">
                <a:latin typeface="Consolas" panose="020B0609020204030204" pitchFamily="49" charset="0"/>
              </a:rPr>
              <a:t>_ == </a:t>
            </a:r>
            <a:r>
              <a:rPr lang="en-US" sz="1800" dirty="0" err="1">
                <a:latin typeface="Consolas" panose="020B0609020204030204" pitchFamily="49" charset="0"/>
              </a:rPr>
              <a:t>q.numer</a:t>
            </a:r>
            <a:r>
              <a:rPr lang="en-US" sz="1800" dirty="0">
                <a:latin typeface="Consolas" panose="020B0609020204030204" pitchFamily="49" charset="0"/>
              </a:rPr>
              <a:t>_)</a:t>
            </a:r>
          </a:p>
          <a:p>
            <a:pPr marL="457200" lvl="1" indent="0">
              <a:buNone/>
            </a:pPr>
            <a:r>
              <a:rPr lang="en-US" sz="1800" dirty="0">
                <a:latin typeface="Consolas" panose="020B0609020204030204" pitchFamily="49" charset="0"/>
              </a:rPr>
              <a:t>	        &amp;&amp; (</a:t>
            </a:r>
            <a:r>
              <a:rPr lang="en-US" sz="1800" dirty="0" err="1">
                <a:latin typeface="Consolas" panose="020B0609020204030204" pitchFamily="49" charset="0"/>
              </a:rPr>
              <a:t>p.denom</a:t>
            </a:r>
            <a:r>
              <a:rPr lang="en-US" sz="1800" dirty="0">
                <a:latin typeface="Consolas" panose="020B0609020204030204" pitchFamily="49" charset="0"/>
              </a:rPr>
              <a:t>_ == </a:t>
            </a:r>
            <a:r>
              <a:rPr lang="en-US" sz="1800" dirty="0" err="1">
                <a:latin typeface="Consolas" panose="020B0609020204030204" pitchFamily="49" charset="0"/>
              </a:rPr>
              <a:t>q.denom</a:t>
            </a:r>
            <a:r>
              <a:rPr lang="en-US" sz="1800" dirty="0">
                <a:latin typeface="Consolas" panose="020B0609020204030204" pitchFamily="49" charset="0"/>
              </a:rPr>
              <a:t>_);</a:t>
            </a:r>
          </a:p>
          <a:p>
            <a:pPr marL="457200" lvl="1" indent="0">
              <a:buNone/>
            </a:pPr>
            <a:r>
              <a:rPr lang="en-US" sz="1800" dirty="0">
                <a:latin typeface="Consolas" panose="020B0609020204030204" pitchFamily="49" charset="0"/>
              </a:rPr>
              <a:t>	}</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bool operator==( Rational const &amp;p,</a:t>
            </a:r>
            <a:br>
              <a:rPr lang="en-US" sz="1800" dirty="0">
                <a:latin typeface="Consolas" panose="020B0609020204030204" pitchFamily="49" charset="0"/>
              </a:rPr>
            </a:br>
            <a:r>
              <a:rPr lang="en-US" sz="1800" dirty="0">
                <a:latin typeface="Consolas" panose="020B0609020204030204" pitchFamily="49" charset="0"/>
              </a:rPr>
              <a:t>	                 Rational const &amp;q ) {</a:t>
            </a:r>
            <a:br>
              <a:rPr lang="en-US" sz="1800" dirty="0">
                <a:latin typeface="Consolas" panose="020B0609020204030204" pitchFamily="49" charset="0"/>
              </a:rPr>
            </a:br>
            <a:r>
              <a:rPr lang="en-US" sz="1800" dirty="0">
                <a:latin typeface="Consolas" panose="020B0609020204030204" pitchFamily="49" charset="0"/>
              </a:rPr>
              <a:t>	    assert( (</a:t>
            </a:r>
            <a:r>
              <a:rPr lang="en-US" sz="1800" dirty="0" err="1">
                <a:latin typeface="Consolas" panose="020B0609020204030204" pitchFamily="49" charset="0"/>
              </a:rPr>
              <a:t>p.denom</a:t>
            </a:r>
            <a:r>
              <a:rPr lang="en-US" sz="1800" dirty="0">
                <a:latin typeface="Consolas" panose="020B0609020204030204" pitchFamily="49" charset="0"/>
              </a:rPr>
              <a:t>_ != 0.0) &amp;&amp; (</a:t>
            </a:r>
            <a:r>
              <a:rPr lang="en-US" sz="1800" dirty="0" err="1">
                <a:latin typeface="Consolas" panose="020B0609020204030204" pitchFamily="49" charset="0"/>
              </a:rPr>
              <a:t>q.denom</a:t>
            </a:r>
            <a:r>
              <a:rPr lang="en-US" sz="1800" dirty="0">
                <a:latin typeface="Consolas" panose="020B0609020204030204" pitchFamily="49" charset="0"/>
              </a:rPr>
              <a:t>_ != 0.0) );</a:t>
            </a:r>
            <a:br>
              <a:rPr lang="en-US" sz="1800" dirty="0">
                <a:latin typeface="Consolas" panose="020B0609020204030204" pitchFamily="49" charset="0"/>
              </a:rPr>
            </a:b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return (</a:t>
            </a:r>
            <a:r>
              <a:rPr lang="en-US" sz="1800" dirty="0" err="1">
                <a:latin typeface="Consolas" panose="020B0609020204030204" pitchFamily="49" charset="0"/>
              </a:rPr>
              <a:t>p.numer</a:t>
            </a:r>
            <a:r>
              <a:rPr lang="en-US" sz="1800" dirty="0">
                <a:latin typeface="Consolas" panose="020B0609020204030204" pitchFamily="49" charset="0"/>
              </a:rPr>
              <a:t>_*</a:t>
            </a:r>
            <a:r>
              <a:rPr lang="en-US" sz="1800" dirty="0" err="1">
                <a:latin typeface="Consolas" panose="020B0609020204030204" pitchFamily="49" charset="0"/>
              </a:rPr>
              <a:t>q.denom</a:t>
            </a:r>
            <a:r>
              <a:rPr lang="en-US" sz="1800" dirty="0">
                <a:latin typeface="Consolas" panose="020B0609020204030204" pitchFamily="49" charset="0"/>
              </a:rPr>
              <a:t>_ == </a:t>
            </a:r>
            <a:r>
              <a:rPr lang="en-US" sz="1800" dirty="0" err="1">
                <a:latin typeface="Consolas" panose="020B0609020204030204" pitchFamily="49" charset="0"/>
              </a:rPr>
              <a:t>q.numer</a:t>
            </a:r>
            <a:r>
              <a:rPr lang="en-US" sz="1800" dirty="0">
                <a:latin typeface="Consolas" panose="020B0609020204030204" pitchFamily="49" charset="0"/>
              </a:rPr>
              <a:t>_*</a:t>
            </a:r>
            <a:r>
              <a:rPr lang="en-US" sz="1800" dirty="0" err="1">
                <a:latin typeface="Consolas" panose="020B0609020204030204" pitchFamily="49" charset="0"/>
              </a:rPr>
              <a:t>p.denom</a:t>
            </a:r>
            <a:r>
              <a:rPr lang="en-US" sz="1800" dirty="0">
                <a:latin typeface="Consolas" panose="020B0609020204030204" pitchFamily="49" charset="0"/>
              </a:rPr>
              <a:t>_);</a:t>
            </a:r>
          </a:p>
          <a:p>
            <a:pPr marL="457200" lvl="1" indent="0">
              <a:buNone/>
            </a:pPr>
            <a:r>
              <a:rPr lang="en-US" sz="1800" dirty="0">
                <a:latin typeface="Consolas" panose="020B0609020204030204" pitchFamily="49" charset="0"/>
              </a:rPr>
              <a:t>	}</a:t>
            </a:r>
          </a:p>
          <a:p>
            <a:pPr marL="457200" lvl="1" indent="0">
              <a:buNone/>
            </a:pPr>
            <a:endParaRPr lang="en-US" sz="1800" dirty="0">
              <a:latin typeface="Consolas" panose="020B0609020204030204" pitchFamily="49" charset="0"/>
            </a:endParaRPr>
          </a:p>
        </p:txBody>
      </p:sp>
      <p:cxnSp>
        <p:nvCxnSpPr>
          <p:cNvPr id="7" name="Straight Connector 6">
            <a:extLst>
              <a:ext uri="{FF2B5EF4-FFF2-40B4-BE49-F238E27FC236}">
                <a16:creationId xmlns:a16="http://schemas.microsoft.com/office/drawing/2014/main" id="{A69E4AF6-20B9-4338-8556-9206D669578D}"/>
              </a:ext>
            </a:extLst>
          </p:cNvPr>
          <p:cNvCxnSpPr/>
          <p:nvPr/>
        </p:nvCxnSpPr>
        <p:spPr>
          <a:xfrm flipV="1">
            <a:off x="1259632" y="1988840"/>
            <a:ext cx="5904656" cy="223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884945-F743-456E-B57E-03BFA51E0AF3}"/>
              </a:ext>
            </a:extLst>
          </p:cNvPr>
          <p:cNvCxnSpPr>
            <a:cxnSpLocks/>
          </p:cNvCxnSpPr>
          <p:nvPr/>
        </p:nvCxnSpPr>
        <p:spPr>
          <a:xfrm>
            <a:off x="1259632" y="1988840"/>
            <a:ext cx="5760640" cy="223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4D6F1B99-8439-44F3-9787-08AB98D46D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0777922"/>
      </p:ext>
    </p:extLst>
  </p:cSld>
  <p:clrMapOvr>
    <a:masterClrMapping/>
  </p:clrMapOvr>
  <mc:AlternateContent xmlns:mc="http://schemas.openxmlformats.org/markup-compatibility/2006" xmlns:p14="http://schemas.microsoft.com/office/powerpoint/2010/main">
    <mc:Choice Requires="p14">
      <p:transition spd="slow" p14:dur="2000" advTm="72659"/>
    </mc:Choice>
    <mc:Fallback xmlns="">
      <p:transition spd="slow" advTm="7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Normalizing a rational number</a:t>
            </a:r>
          </a:p>
        </p:txBody>
      </p:sp>
      <p:sp>
        <p:nvSpPr>
          <p:cNvPr id="3" name="Content Placeholder 2"/>
          <p:cNvSpPr>
            <a:spLocks noGrp="1"/>
          </p:cNvSpPr>
          <p:nvPr>
            <p:ph idx="1"/>
          </p:nvPr>
        </p:nvSpPr>
        <p:spPr/>
        <p:txBody>
          <a:bodyPr/>
          <a:lstStyle/>
          <a:p>
            <a:r>
              <a:rPr lang="en-US" dirty="0"/>
              <a:t>Note, if we are always normalizing, we could author the following</a:t>
            </a:r>
            <a:br>
              <a:rPr lang="en-US" dirty="0"/>
            </a:br>
            <a:r>
              <a:rPr lang="en-US" dirty="0"/>
              <a:t>function:</a:t>
            </a:r>
          </a:p>
          <a:p>
            <a:pPr marL="857250" lvl="2" indent="0">
              <a:buNone/>
            </a:pPr>
            <a:r>
              <a:rPr lang="en-US" dirty="0">
                <a:latin typeface="Consolas" panose="020B0609020204030204" pitchFamily="49" charset="0"/>
              </a:rPr>
              <a:t>void normalize( Rational &amp;q ) {</a:t>
            </a:r>
          </a:p>
          <a:p>
            <a:pPr marL="857250" lvl="2" indent="0">
              <a:buNone/>
            </a:pPr>
            <a:r>
              <a:rPr lang="en-US" dirty="0">
                <a:latin typeface="Consolas" panose="020B0609020204030204" pitchFamily="49" charset="0"/>
              </a:rPr>
              <a:t>    assert( </a:t>
            </a:r>
            <a:r>
              <a:rPr lang="en-US" dirty="0" err="1">
                <a:latin typeface="Consolas" panose="020B0609020204030204" pitchFamily="49" charset="0"/>
              </a:rPr>
              <a:t>q.denom</a:t>
            </a:r>
            <a:r>
              <a:rPr lang="en-US" dirty="0">
                <a:latin typeface="Consolas" panose="020B0609020204030204" pitchFamily="49" charset="0"/>
              </a:rPr>
              <a:t>_ != 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if ( </a:t>
            </a:r>
            <a:r>
              <a:rPr lang="en-US" dirty="0" err="1">
                <a:latin typeface="Consolas" panose="020B0609020204030204" pitchFamily="49" charset="0"/>
              </a:rPr>
              <a:t>q.denom</a:t>
            </a:r>
            <a:r>
              <a:rPr lang="en-US" dirty="0">
                <a:latin typeface="Consolas" panose="020B0609020204030204" pitchFamily="49" charset="0"/>
              </a:rPr>
              <a:t>_ &lt; 0 ) {</a:t>
            </a:r>
          </a:p>
          <a:p>
            <a:pPr marL="857250" lvl="2" indent="0">
              <a:buNone/>
            </a:pPr>
            <a:r>
              <a:rPr lang="en-US" dirty="0">
                <a:latin typeface="Consolas" panose="020B0609020204030204" pitchFamily="49" charset="0"/>
              </a:rPr>
              <a:t>        </a:t>
            </a:r>
            <a:r>
              <a:rPr lang="en-US" dirty="0" err="1">
                <a:latin typeface="Consolas" panose="020B0609020204030204" pitchFamily="49" charset="0"/>
              </a:rPr>
              <a:t>q.numer</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p>
          <a:p>
            <a:pPr marL="857250" lvl="2" indent="0">
              <a:buNone/>
            </a:pPr>
            <a:r>
              <a:rPr lang="en-US" dirty="0">
                <a:latin typeface="Consolas" panose="020B0609020204030204" pitchFamily="49" charset="0"/>
              </a:rPr>
              <a:t>        </a:t>
            </a:r>
            <a:r>
              <a:rPr lang="en-US" dirty="0" err="1">
                <a:latin typeface="Consolas" panose="020B0609020204030204" pitchFamily="49" charset="0"/>
              </a:rPr>
              <a:t>q.denom</a:t>
            </a:r>
            <a:r>
              <a:rPr lang="en-US" dirty="0">
                <a:latin typeface="Consolas" panose="020B0609020204030204" pitchFamily="49" charset="0"/>
              </a:rPr>
              <a:t>_ = -</a:t>
            </a:r>
            <a:r>
              <a:rPr lang="en-US" dirty="0" err="1">
                <a:latin typeface="Consolas" panose="020B0609020204030204" pitchFamily="49" charset="0"/>
              </a:rPr>
              <a:t>q.denom</a:t>
            </a:r>
            <a:r>
              <a:rPr lang="en-US" dirty="0">
                <a:latin typeface="Consolas" panose="020B0609020204030204" pitchFamily="49" charset="0"/>
              </a:rPr>
              <a:t>_;</a:t>
            </a:r>
          </a:p>
          <a:p>
            <a:pPr marL="857250" lvl="2" indent="0">
              <a:buNone/>
            </a:pPr>
            <a:r>
              <a:rPr lang="en-US" dirty="0">
                <a:latin typeface="Consolas" panose="020B0609020204030204" pitchFamily="49" charset="0"/>
              </a:rPr>
              <a:t>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int divisor{ </a:t>
            </a:r>
            <a:r>
              <a:rPr lang="en-US" dirty="0" err="1">
                <a:latin typeface="Consolas" panose="020B0609020204030204" pitchFamily="49" charset="0"/>
              </a:rPr>
              <a:t>gcd</a:t>
            </a:r>
            <a:r>
              <a:rPr lang="en-US" dirty="0">
                <a:latin typeface="Consolas" panose="020B0609020204030204" pitchFamily="49" charset="0"/>
              </a:rPr>
              <a:t>( </a:t>
            </a:r>
            <a:r>
              <a:rPr lang="en-US" dirty="0" err="1">
                <a:latin typeface="Consolas" panose="020B0609020204030204" pitchFamily="49" charset="0"/>
              </a:rPr>
              <a:t>q.numer</a:t>
            </a:r>
            <a:r>
              <a:rPr lang="en-US" dirty="0">
                <a:latin typeface="Consolas" panose="020B0609020204030204" pitchFamily="49" charset="0"/>
              </a:rPr>
              <a:t>_, </a:t>
            </a:r>
            <a:r>
              <a:rPr lang="en-US" dirty="0" err="1">
                <a:latin typeface="Consolas" panose="020B0609020204030204" pitchFamily="49" charset="0"/>
              </a:rPr>
              <a:t>q.denom</a:t>
            </a:r>
            <a:r>
              <a:rPr lang="en-US" dirty="0">
                <a:latin typeface="Consolas" panose="020B0609020204030204" pitchFamily="49" charset="0"/>
              </a:rPr>
              <a:t>_ )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a:t>
            </a:r>
            <a:r>
              <a:rPr lang="en-US" dirty="0" err="1">
                <a:latin typeface="Consolas" panose="020B0609020204030204" pitchFamily="49" charset="0"/>
              </a:rPr>
              <a:t>q.numer</a:t>
            </a:r>
            <a:r>
              <a:rPr lang="en-US" dirty="0">
                <a:latin typeface="Consolas" panose="020B0609020204030204" pitchFamily="49" charset="0"/>
              </a:rPr>
              <a:t>_ /= </a:t>
            </a:r>
            <a:r>
              <a:rPr lang="en-US" dirty="0" err="1">
                <a:latin typeface="Consolas" panose="020B0609020204030204" pitchFamily="49" charset="0"/>
              </a:rPr>
              <a:t>divsor</a:t>
            </a:r>
            <a:r>
              <a:rPr lang="en-US" dirty="0">
                <a:latin typeface="Consolas" panose="020B0609020204030204" pitchFamily="49" charset="0"/>
              </a:rPr>
              <a:t>;</a:t>
            </a:r>
          </a:p>
          <a:p>
            <a:pPr marL="857250" lvl="2" indent="0">
              <a:buNone/>
            </a:pPr>
            <a:r>
              <a:rPr lang="en-US" dirty="0">
                <a:latin typeface="Consolas" panose="020B0609020204030204" pitchFamily="49" charset="0"/>
              </a:rPr>
              <a:t>    </a:t>
            </a:r>
            <a:r>
              <a:rPr lang="en-US" dirty="0" err="1">
                <a:latin typeface="Consolas" panose="020B0609020204030204" pitchFamily="49" charset="0"/>
              </a:rPr>
              <a:t>q.denom</a:t>
            </a:r>
            <a:r>
              <a:rPr lang="en-US" dirty="0">
                <a:latin typeface="Consolas" panose="020B0609020204030204" pitchFamily="49" charset="0"/>
              </a:rPr>
              <a:t>_ /= divisor;</a:t>
            </a:r>
          </a:p>
          <a:p>
            <a:pPr marL="857250" lvl="2" indent="0">
              <a:buNone/>
            </a:pPr>
            <a:r>
              <a:rPr lang="en-US" dirty="0">
                <a:latin typeface="Consolas" panose="020B0609020204030204" pitchFamily="49" charset="0"/>
              </a:rPr>
              <a:t>}</a:t>
            </a:r>
            <a:endParaRPr lang="en-US" dirty="0"/>
          </a:p>
        </p:txBody>
      </p:sp>
      <p:pic>
        <p:nvPicPr>
          <p:cNvPr id="4" name="Audio 3">
            <a:hlinkClick r:id="" action="ppaction://media"/>
            <a:extLst>
              <a:ext uri="{FF2B5EF4-FFF2-40B4-BE49-F238E27FC236}">
                <a16:creationId xmlns:a16="http://schemas.microsoft.com/office/drawing/2014/main" id="{D3B9A0F7-A1A5-47C6-BBF4-8145494E8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1134270"/>
      </p:ext>
    </p:extLst>
  </p:cSld>
  <p:clrMapOvr>
    <a:masterClrMapping/>
  </p:clrMapOvr>
  <mc:AlternateContent xmlns:mc="http://schemas.openxmlformats.org/markup-compatibility/2006" xmlns:p14="http://schemas.microsoft.com/office/powerpoint/2010/main">
    <mc:Choice Requires="p14">
      <p:transition spd="slow" p14:dur="2000" advTm="34302"/>
    </mc:Choice>
    <mc:Fallback xmlns="">
      <p:transition spd="slow" advTm="34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Normalizing a rational number</a:t>
            </a:r>
          </a:p>
        </p:txBody>
      </p:sp>
      <p:sp>
        <p:nvSpPr>
          <p:cNvPr id="3" name="Content Placeholder 2"/>
          <p:cNvSpPr>
            <a:spLocks noGrp="1"/>
          </p:cNvSpPr>
          <p:nvPr>
            <p:ph idx="1"/>
          </p:nvPr>
        </p:nvSpPr>
        <p:spPr/>
        <p:txBody>
          <a:bodyPr/>
          <a:lstStyle/>
          <a:p>
            <a:r>
              <a:rPr lang="en-US" dirty="0"/>
              <a:t>We could write these two functions:</a:t>
            </a:r>
          </a:p>
          <a:p>
            <a:pPr marL="457200" lvl="1" indent="0">
              <a:buNone/>
            </a:pPr>
            <a:r>
              <a:rPr lang="en-US" dirty="0">
                <a:latin typeface="Consolas" panose="020B0609020204030204" pitchFamily="49" charset="0"/>
              </a:rPr>
              <a:t>Rational operator+( Rational &amp;p,</a:t>
            </a:r>
            <a:br>
              <a:rPr lang="en-US" dirty="0">
                <a:latin typeface="Consolas" panose="020B0609020204030204" pitchFamily="49" charset="0"/>
              </a:rPr>
            </a:br>
            <a:r>
              <a:rPr lang="en-US" dirty="0">
                <a:latin typeface="Consolas" panose="020B0609020204030204" pitchFamily="49" charset="0"/>
              </a:rPr>
              <a:t>                    Rational &amp;q ) {</a:t>
            </a:r>
            <a:br>
              <a:rPr lang="en-US" dirty="0">
                <a:latin typeface="Consolas" panose="020B0609020204030204" pitchFamily="49" charset="0"/>
              </a:rPr>
            </a:br>
            <a:r>
              <a:rPr lang="en-US" dirty="0">
                <a:latin typeface="Consolas" panose="020B0609020204030204" pitchFamily="49" charset="0"/>
              </a:rPr>
              <a:t>    normalize( p );</a:t>
            </a:r>
          </a:p>
          <a:p>
            <a:pPr marL="457200" lvl="1" indent="0">
              <a:buNone/>
            </a:pPr>
            <a:r>
              <a:rPr lang="en-US" dirty="0">
                <a:latin typeface="Consolas" panose="020B0609020204030204" pitchFamily="49" charset="0"/>
              </a:rPr>
              <a:t>    normalize( q );</a:t>
            </a:r>
            <a:br>
              <a:rPr lang="en-US" dirty="0">
                <a:latin typeface="Consolas" panose="020B0609020204030204" pitchFamily="49" charset="0"/>
              </a:rPr>
            </a:br>
            <a:endParaRPr lang="en-US" dirty="0">
              <a:latin typeface="Consolas" panose="020B0609020204030204" pitchFamily="49" charset="0"/>
            </a:endParaRPr>
          </a:p>
          <a:p>
            <a:pPr marL="457200" lvl="1" indent="0">
              <a:buNone/>
            </a:pPr>
            <a:r>
              <a:rPr lang="en-US" dirty="0">
                <a:latin typeface="Consolas" panose="020B0609020204030204" pitchFamily="49" charset="0"/>
              </a:rPr>
              <a:t>    Rational result{</a:t>
            </a:r>
          </a:p>
          <a:p>
            <a:pPr marL="457200" lvl="1" indent="0">
              <a:buNone/>
            </a:pPr>
            <a:r>
              <a:rPr lang="en-US" dirty="0">
                <a:latin typeface="Consolas" panose="020B0609020204030204" pitchFamily="49" charset="0"/>
              </a:rPr>
              <a:t>        </a:t>
            </a:r>
            <a:r>
              <a:rPr lang="en-US" dirty="0" err="1">
                <a:latin typeface="Consolas" panose="020B0609020204030204" pitchFamily="49" charset="0"/>
              </a:rPr>
              <a:t>p.numer</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r>
              <a:rPr lang="en-US" dirty="0" err="1">
                <a:latin typeface="Consolas" panose="020B0609020204030204" pitchFamily="49" charset="0"/>
              </a:rPr>
              <a:t>p.denom</a:t>
            </a:r>
            <a:r>
              <a:rPr lang="en-US" dirty="0">
                <a:latin typeface="Consolas" panose="020B0609020204030204" pitchFamily="49" charset="0"/>
              </a:rPr>
              <a:t>_,</a:t>
            </a:r>
          </a:p>
          <a:p>
            <a:pPr marL="457200" lvl="1" indent="0">
              <a:buNone/>
            </a:pPr>
            <a:r>
              <a:rPr lang="en-US" dirty="0">
                <a:latin typeface="Consolas" panose="020B0609020204030204" pitchFamily="49" charset="0"/>
              </a:rPr>
              <a:t>        </a:t>
            </a:r>
            <a:r>
              <a:rPr lang="en-US" dirty="0" err="1">
                <a:latin typeface="Consolas" panose="020B0609020204030204" pitchFamily="49" charset="0"/>
              </a:rPr>
              <a:t>q.denom</a:t>
            </a:r>
            <a:r>
              <a:rPr lang="en-US" dirty="0">
                <a:latin typeface="Consolas" panose="020B0609020204030204" pitchFamily="49" charset="0"/>
              </a:rPr>
              <a:t>_*</a:t>
            </a:r>
            <a:r>
              <a:rPr lang="en-US" dirty="0" err="1">
                <a:latin typeface="Consolas" panose="020B0609020204030204" pitchFamily="49" charset="0"/>
              </a:rPr>
              <a:t>p.denom</a:t>
            </a:r>
            <a:r>
              <a:rPr lang="en-US" dirty="0">
                <a:latin typeface="Consolas" panose="020B0609020204030204" pitchFamily="49" charset="0"/>
              </a:rPr>
              <a:t>_</a:t>
            </a:r>
          </a:p>
          <a:p>
            <a:pPr marL="457200" lvl="1" indent="0">
              <a:buNone/>
            </a:pPr>
            <a:r>
              <a:rPr lang="en-US" dirty="0">
                <a:latin typeface="Consolas" panose="020B0609020204030204" pitchFamily="49" charset="0"/>
              </a:rPr>
              <a:t>    };</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normalize( result );</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return result;</a:t>
            </a:r>
          </a:p>
          <a:p>
            <a:pPr marL="457200" lvl="1" indent="0">
              <a:buNone/>
            </a:pPr>
            <a:r>
              <a:rPr lang="en-US" dirty="0">
                <a:latin typeface="Consolas" panose="020B0609020204030204" pitchFamily="49" charset="0"/>
              </a:rPr>
              <a:t>}</a:t>
            </a:r>
          </a:p>
        </p:txBody>
      </p:sp>
      <p:sp>
        <p:nvSpPr>
          <p:cNvPr id="6" name="TextBox 5">
            <a:extLst>
              <a:ext uri="{FF2B5EF4-FFF2-40B4-BE49-F238E27FC236}">
                <a16:creationId xmlns:a16="http://schemas.microsoft.com/office/drawing/2014/main" id="{5EC11EBE-18D9-4609-B6F8-CEB2C87E8046}"/>
              </a:ext>
            </a:extLst>
          </p:cNvPr>
          <p:cNvSpPr txBox="1"/>
          <p:nvPr/>
        </p:nvSpPr>
        <p:spPr>
          <a:xfrm>
            <a:off x="4234576" y="2852936"/>
            <a:ext cx="4572874" cy="646331"/>
          </a:xfrm>
          <a:prstGeom prst="rect">
            <a:avLst/>
          </a:prstGeom>
          <a:noFill/>
        </p:spPr>
        <p:txBody>
          <a:bodyPr wrap="square">
            <a:spAutoFit/>
          </a:bodyPr>
          <a:lstStyle/>
          <a:p>
            <a:r>
              <a:rPr lang="en-US" dirty="0">
                <a:solidFill>
                  <a:srgbClr val="0070C0"/>
                </a:solidFill>
                <a:latin typeface="Georgia" panose="02040502050405020303" pitchFamily="18" charset="0"/>
              </a:rPr>
              <a:t>Problem:</a:t>
            </a:r>
          </a:p>
          <a:p>
            <a:r>
              <a:rPr lang="en-US" dirty="0">
                <a:solidFill>
                  <a:srgbClr val="0070C0"/>
                </a:solidFill>
                <a:latin typeface="Georgia" panose="02040502050405020303" pitchFamily="18" charset="0"/>
              </a:rPr>
              <a:t>   We cannot declare </a:t>
            </a:r>
            <a:r>
              <a:rPr lang="en-US" dirty="0">
                <a:solidFill>
                  <a:srgbClr val="0070C0"/>
                </a:solidFill>
                <a:latin typeface="Consolas" panose="020B0609020204030204" pitchFamily="49" charset="0"/>
              </a:rPr>
              <a:t>p</a:t>
            </a:r>
            <a:r>
              <a:rPr lang="en-US" dirty="0">
                <a:solidFill>
                  <a:srgbClr val="0070C0"/>
                </a:solidFill>
                <a:latin typeface="Georgia" panose="02040502050405020303" pitchFamily="18" charset="0"/>
              </a:rPr>
              <a:t> or </a:t>
            </a:r>
            <a:r>
              <a:rPr lang="en-US" dirty="0">
                <a:solidFill>
                  <a:srgbClr val="0070C0"/>
                </a:solidFill>
                <a:latin typeface="Consolas" panose="020B0609020204030204" pitchFamily="49" charset="0"/>
              </a:rPr>
              <a:t>q</a:t>
            </a:r>
            <a:r>
              <a:rPr lang="en-US" dirty="0">
                <a:solidFill>
                  <a:srgbClr val="0070C0"/>
                </a:solidFill>
                <a:latin typeface="Georgia" panose="02040502050405020303" pitchFamily="18" charset="0"/>
              </a:rPr>
              <a:t> to be constant…</a:t>
            </a:r>
          </a:p>
        </p:txBody>
      </p:sp>
      <p:pic>
        <p:nvPicPr>
          <p:cNvPr id="5" name="Audio 4">
            <a:hlinkClick r:id="" action="ppaction://media"/>
            <a:extLst>
              <a:ext uri="{FF2B5EF4-FFF2-40B4-BE49-F238E27FC236}">
                <a16:creationId xmlns:a16="http://schemas.microsoft.com/office/drawing/2014/main" id="{85383465-FF73-48C7-A8E8-1CE39C93A62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9480445"/>
      </p:ext>
    </p:extLst>
  </p:cSld>
  <p:clrMapOvr>
    <a:masterClrMapping/>
  </p:clrMapOvr>
  <mc:AlternateContent xmlns:mc="http://schemas.openxmlformats.org/markup-compatibility/2006" xmlns:p14="http://schemas.microsoft.com/office/powerpoint/2010/main">
    <mc:Choice Requires="p14">
      <p:transition spd="slow" p14:dur="2000" advTm="55919"/>
    </mc:Choice>
    <mc:Fallback xmlns="">
      <p:transition spd="slow" advTm="5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3|14.2|13.2"/>
</p:tagLst>
</file>

<file path=ppt/tags/tag10.xml><?xml version="1.0" encoding="utf-8"?>
<p:tagLst xmlns:a="http://schemas.openxmlformats.org/drawingml/2006/main" xmlns:r="http://schemas.openxmlformats.org/officeDocument/2006/relationships" xmlns:p="http://schemas.openxmlformats.org/presentationml/2006/main">
  <p:tag name="TIMING" val="|3.3|6.4|10.3|14.5|20.3|8"/>
</p:tagLst>
</file>

<file path=ppt/tags/tag11.xml><?xml version="1.0" encoding="utf-8"?>
<p:tagLst xmlns:a="http://schemas.openxmlformats.org/drawingml/2006/main" xmlns:r="http://schemas.openxmlformats.org/officeDocument/2006/relationships" xmlns:p="http://schemas.openxmlformats.org/presentationml/2006/main">
  <p:tag name="TIMING" val="|14.6|7.5|1.2|8.7|13.8|10.7|7.6|2.1|7.6|7.4"/>
</p:tagLst>
</file>

<file path=ppt/tags/tag12.xml><?xml version="1.0" encoding="utf-8"?>
<p:tagLst xmlns:a="http://schemas.openxmlformats.org/drawingml/2006/main" xmlns:r="http://schemas.openxmlformats.org/officeDocument/2006/relationships" xmlns:p="http://schemas.openxmlformats.org/presentationml/2006/main">
  <p:tag name="TIMING" val="|6.7|9.7|9|7.5|10.8|9.5"/>
</p:tagLst>
</file>

<file path=ppt/tags/tag13.xml><?xml version="1.0" encoding="utf-8"?>
<p:tagLst xmlns:a="http://schemas.openxmlformats.org/drawingml/2006/main" xmlns:r="http://schemas.openxmlformats.org/officeDocument/2006/relationships" xmlns:p="http://schemas.openxmlformats.org/presentationml/2006/main">
  <p:tag name="TIMING" val="|4.4|5.6|7.8|4.6"/>
</p:tagLst>
</file>

<file path=ppt/tags/tag2.xml><?xml version="1.0" encoding="utf-8"?>
<p:tagLst xmlns:a="http://schemas.openxmlformats.org/drawingml/2006/main" xmlns:r="http://schemas.openxmlformats.org/officeDocument/2006/relationships" xmlns:p="http://schemas.openxmlformats.org/presentationml/2006/main">
  <p:tag name="TIMING" val="|12.7|21.7"/>
</p:tagLst>
</file>

<file path=ppt/tags/tag3.xml><?xml version="1.0" encoding="utf-8"?>
<p:tagLst xmlns:a="http://schemas.openxmlformats.org/drawingml/2006/main" xmlns:r="http://schemas.openxmlformats.org/officeDocument/2006/relationships" xmlns:p="http://schemas.openxmlformats.org/presentationml/2006/main">
  <p:tag name="TIMING" val="|18.9|5|28.7|5.6"/>
</p:tagLst>
</file>

<file path=ppt/tags/tag4.xml><?xml version="1.0" encoding="utf-8"?>
<p:tagLst xmlns:a="http://schemas.openxmlformats.org/drawingml/2006/main" xmlns:r="http://schemas.openxmlformats.org/officeDocument/2006/relationships" xmlns:p="http://schemas.openxmlformats.org/presentationml/2006/main">
  <p:tag name="TIMING" val="|12.1|5.8|10.1|15.1"/>
</p:tagLst>
</file>

<file path=ppt/tags/tag5.xml><?xml version="1.0" encoding="utf-8"?>
<p:tagLst xmlns:a="http://schemas.openxmlformats.org/drawingml/2006/main" xmlns:r="http://schemas.openxmlformats.org/officeDocument/2006/relationships" xmlns:p="http://schemas.openxmlformats.org/presentationml/2006/main">
  <p:tag name="TIMING" val="|28.5"/>
</p:tagLst>
</file>

<file path=ppt/tags/tag6.xml><?xml version="1.0" encoding="utf-8"?>
<p:tagLst xmlns:a="http://schemas.openxmlformats.org/drawingml/2006/main" xmlns:r="http://schemas.openxmlformats.org/officeDocument/2006/relationships" xmlns:p="http://schemas.openxmlformats.org/presentationml/2006/main">
  <p:tag name="TIMING" val="|14.1"/>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13.6|18.4|14.6"/>
</p:tagLst>
</file>

<file path=ppt/tags/tag9.xml><?xml version="1.0" encoding="utf-8"?>
<p:tagLst xmlns:a="http://schemas.openxmlformats.org/drawingml/2006/main" xmlns:r="http://schemas.openxmlformats.org/officeDocument/2006/relationships" xmlns:p="http://schemas.openxmlformats.org/presentationml/2006/main">
  <p:tag name="TIMING" val="|5.4|5.2|22|10.2|17.5|12.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88838</TotalTime>
  <Words>1922</Words>
  <Application>Microsoft Office PowerPoint</Application>
  <PresentationFormat>On-screen Show (4:3)</PresentationFormat>
  <Paragraphs>196</Paragraphs>
  <Slides>21</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Consolas</vt:lpstr>
      <vt:lpstr>Constantia</vt:lpstr>
      <vt:lpstr>Georgia</vt:lpstr>
      <vt:lpstr>Times New Roman</vt:lpstr>
      <vt:lpstr>Custom Design</vt:lpstr>
      <vt:lpstr>Issues with member variables</vt:lpstr>
      <vt:lpstr>Outline</vt:lpstr>
      <vt:lpstr>Issues with rational numbers</vt:lpstr>
      <vt:lpstr>Ensuring a non-zero denominator</vt:lpstr>
      <vt:lpstr>Normal forms</vt:lpstr>
      <vt:lpstr>Normal forms</vt:lpstr>
      <vt:lpstr>Normal forms</vt:lpstr>
      <vt:lpstr>Normalizing a rational number</vt:lpstr>
      <vt:lpstr>Normalizing a rational number</vt:lpstr>
      <vt:lpstr>Normalizing a rational number</vt:lpstr>
      <vt:lpstr>Normalizing a rational number</vt:lpstr>
      <vt:lpstr>Issues with our Array class</vt:lpstr>
      <vt:lpstr>Issues with our Array class</vt:lpstr>
      <vt:lpstr>Solution</vt:lpstr>
      <vt:lpstr>Encapsulation</vt:lpstr>
      <vt:lpstr>Encapsulation is not security</vt:lpstr>
      <vt:lpstr>Summary</vt:lpstr>
      <vt:lpstr>References</vt:lpstr>
      <vt:lpstr>Acknowledgements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1440</cp:revision>
  <dcterms:created xsi:type="dcterms:W3CDTF">2009-09-11T23:00:44Z</dcterms:created>
  <dcterms:modified xsi:type="dcterms:W3CDTF">2020-11-14T13:43:47Z</dcterms:modified>
</cp:coreProperties>
</file>